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13" r:id="rId2"/>
    <p:sldId id="334" r:id="rId3"/>
    <p:sldId id="394" r:id="rId4"/>
    <p:sldId id="426" r:id="rId5"/>
    <p:sldId id="397" r:id="rId6"/>
    <p:sldId id="398" r:id="rId7"/>
    <p:sldId id="399" r:id="rId8"/>
    <p:sldId id="400" r:id="rId9"/>
    <p:sldId id="401" r:id="rId10"/>
    <p:sldId id="402" r:id="rId11"/>
    <p:sldId id="404" r:id="rId12"/>
    <p:sldId id="403" r:id="rId13"/>
    <p:sldId id="405" r:id="rId14"/>
    <p:sldId id="410" r:id="rId15"/>
    <p:sldId id="406" r:id="rId16"/>
    <p:sldId id="407" r:id="rId17"/>
    <p:sldId id="408" r:id="rId18"/>
    <p:sldId id="409" r:id="rId19"/>
    <p:sldId id="412" r:id="rId20"/>
    <p:sldId id="418" r:id="rId21"/>
    <p:sldId id="419" r:id="rId22"/>
    <p:sldId id="420" r:id="rId23"/>
    <p:sldId id="421" r:id="rId24"/>
    <p:sldId id="413" r:id="rId25"/>
    <p:sldId id="411" r:id="rId26"/>
    <p:sldId id="368" r:id="rId27"/>
    <p:sldId id="425" r:id="rId28"/>
    <p:sldId id="378" r:id="rId29"/>
    <p:sldId id="415" r:id="rId30"/>
    <p:sldId id="414" r:id="rId31"/>
    <p:sldId id="423" r:id="rId32"/>
    <p:sldId id="417" r:id="rId33"/>
    <p:sldId id="369" r:id="rId34"/>
    <p:sldId id="26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ABF"/>
    <a:srgbClr val="E8F6FD"/>
    <a:srgbClr val="141A26"/>
    <a:srgbClr val="F57E1B"/>
    <a:srgbClr val="EE7022"/>
    <a:srgbClr val="91C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80406" autoAdjust="0"/>
  </p:normalViewPr>
  <p:slideViewPr>
    <p:cSldViewPr snapToGrid="0">
      <p:cViewPr varScale="1">
        <p:scale>
          <a:sx n="110" d="100"/>
          <a:sy n="110" d="100"/>
        </p:scale>
        <p:origin x="61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B1AD8-9C0E-48EF-AB52-EFBE16BF8AE4}" type="doc">
      <dgm:prSet loTypeId="urn:microsoft.com/office/officeart/2005/8/layout/hChevron3" loCatId="process" qsTypeId="urn:microsoft.com/office/officeart/2005/8/quickstyle/simple5" qsCatId="simple" csTypeId="urn:microsoft.com/office/officeart/2005/8/colors/colorful4" csCatId="colorful" phldr="1"/>
      <dgm:spPr/>
    </dgm:pt>
    <dgm:pt modelId="{254D598B-4C61-4D58-9E6B-0727EE847849}">
      <dgm:prSet phldrT="[Text]"/>
      <dgm:spPr/>
      <dgm:t>
        <a:bodyPr/>
        <a:lstStyle/>
        <a:p>
          <a:r>
            <a:rPr lang="en-US" b="1" dirty="0"/>
            <a:t>Import NBI Tape</a:t>
          </a:r>
        </a:p>
      </dgm:t>
    </dgm:pt>
    <dgm:pt modelId="{9BC73065-9E58-4512-8B47-F38B395A4784}" type="parTrans" cxnId="{D4694CF6-E407-458A-AA63-AA038F710408}">
      <dgm:prSet/>
      <dgm:spPr/>
      <dgm:t>
        <a:bodyPr/>
        <a:lstStyle/>
        <a:p>
          <a:endParaRPr lang="en-US"/>
        </a:p>
      </dgm:t>
    </dgm:pt>
    <dgm:pt modelId="{6CAE303E-0026-4161-BD8D-1ECA95D2B551}" type="sibTrans" cxnId="{D4694CF6-E407-458A-AA63-AA038F710408}">
      <dgm:prSet/>
      <dgm:spPr/>
      <dgm:t>
        <a:bodyPr/>
        <a:lstStyle/>
        <a:p>
          <a:endParaRPr lang="en-US"/>
        </a:p>
      </dgm:t>
    </dgm:pt>
    <dgm:pt modelId="{E4215C97-0369-4F75-8EBB-E32DBF36C37B}">
      <dgm:prSet phldrT="[Text]"/>
      <dgm:spPr/>
      <dgm:t>
        <a:bodyPr/>
        <a:lstStyle/>
        <a:p>
          <a:r>
            <a:rPr lang="en-US" b="1" dirty="0"/>
            <a:t>Automated Transition</a:t>
          </a:r>
        </a:p>
      </dgm:t>
    </dgm:pt>
    <dgm:pt modelId="{223CFDD4-176A-47B5-927E-3BD1B36513E1}" type="parTrans" cxnId="{28FC328D-C87A-4CB4-812B-1109ADF76B72}">
      <dgm:prSet/>
      <dgm:spPr/>
      <dgm:t>
        <a:bodyPr/>
        <a:lstStyle/>
        <a:p>
          <a:endParaRPr lang="en-US"/>
        </a:p>
      </dgm:t>
    </dgm:pt>
    <dgm:pt modelId="{59153AA3-5EEF-483A-8609-0EEAADD64C24}" type="sibTrans" cxnId="{28FC328D-C87A-4CB4-812B-1109ADF76B72}">
      <dgm:prSet/>
      <dgm:spPr/>
      <dgm:t>
        <a:bodyPr/>
        <a:lstStyle/>
        <a:p>
          <a:endParaRPr lang="en-US"/>
        </a:p>
      </dgm:t>
    </dgm:pt>
    <dgm:pt modelId="{E7CA4884-41DA-4123-8E55-2A178F41BC40}">
      <dgm:prSet phldrT="[Text]"/>
      <dgm:spPr/>
      <dgm:t>
        <a:bodyPr/>
        <a:lstStyle/>
        <a:p>
          <a:r>
            <a:rPr lang="en-US" b="1" dirty="0"/>
            <a:t>Import FHWA Transition</a:t>
          </a:r>
        </a:p>
      </dgm:t>
    </dgm:pt>
    <dgm:pt modelId="{BD6B29EB-2B87-439F-BDC4-460C142BD323}" type="parTrans" cxnId="{C27FBCB5-73ED-4724-A355-498E81A11D44}">
      <dgm:prSet/>
      <dgm:spPr/>
      <dgm:t>
        <a:bodyPr/>
        <a:lstStyle/>
        <a:p>
          <a:endParaRPr lang="en-US"/>
        </a:p>
      </dgm:t>
    </dgm:pt>
    <dgm:pt modelId="{4C0A4C36-383E-45BE-99F6-9046E3ABAB47}" type="sibTrans" cxnId="{C27FBCB5-73ED-4724-A355-498E81A11D44}">
      <dgm:prSet/>
      <dgm:spPr/>
      <dgm:t>
        <a:bodyPr/>
        <a:lstStyle/>
        <a:p>
          <a:endParaRPr lang="en-US"/>
        </a:p>
      </dgm:t>
    </dgm:pt>
    <dgm:pt modelId="{B9178744-9484-4C84-9BF6-27697A7ED5EB}">
      <dgm:prSet phldrT="[Text]"/>
      <dgm:spPr/>
      <dgm:t>
        <a:bodyPr/>
        <a:lstStyle/>
        <a:p>
          <a:r>
            <a:rPr lang="en-US" b="1" dirty="0"/>
            <a:t>Review Data</a:t>
          </a:r>
        </a:p>
      </dgm:t>
    </dgm:pt>
    <dgm:pt modelId="{A9841F47-51CA-4890-9DB3-B5221196AACE}" type="parTrans" cxnId="{E972951D-3DE3-47B6-A692-A4ED767B1FEB}">
      <dgm:prSet/>
      <dgm:spPr/>
      <dgm:t>
        <a:bodyPr/>
        <a:lstStyle/>
        <a:p>
          <a:endParaRPr lang="en-US"/>
        </a:p>
      </dgm:t>
    </dgm:pt>
    <dgm:pt modelId="{4C97F3A1-00A6-4C99-B86C-86C97D703BC3}" type="sibTrans" cxnId="{E972951D-3DE3-47B6-A692-A4ED767B1FEB}">
      <dgm:prSet/>
      <dgm:spPr/>
      <dgm:t>
        <a:bodyPr/>
        <a:lstStyle/>
        <a:p>
          <a:endParaRPr lang="en-US"/>
        </a:p>
      </dgm:t>
    </dgm:pt>
    <dgm:pt modelId="{CF829EF2-C269-43EE-A83F-FFB47E3929B1}">
      <dgm:prSet phldrT="[Text]"/>
      <dgm:spPr/>
      <dgm:t>
        <a:bodyPr/>
        <a:lstStyle/>
        <a:p>
          <a:r>
            <a:rPr lang="en-US" b="1" dirty="0"/>
            <a:t>Add/Edit Data</a:t>
          </a:r>
        </a:p>
      </dgm:t>
    </dgm:pt>
    <dgm:pt modelId="{FBA00C4C-76D0-46CE-8E73-EAF244A90177}" type="parTrans" cxnId="{0BB8FE9D-48A0-4847-A430-DBACE71891A3}">
      <dgm:prSet/>
      <dgm:spPr/>
      <dgm:t>
        <a:bodyPr/>
        <a:lstStyle/>
        <a:p>
          <a:endParaRPr lang="en-US"/>
        </a:p>
      </dgm:t>
    </dgm:pt>
    <dgm:pt modelId="{33F86AF8-4C14-4168-B6A9-67EE92FBBE1E}" type="sibTrans" cxnId="{0BB8FE9D-48A0-4847-A430-DBACE71891A3}">
      <dgm:prSet/>
      <dgm:spPr/>
      <dgm:t>
        <a:bodyPr/>
        <a:lstStyle/>
        <a:p>
          <a:endParaRPr lang="en-US"/>
        </a:p>
      </dgm:t>
    </dgm:pt>
    <dgm:pt modelId="{CEB3629C-F5D8-4203-AB9C-5D118F01BE34}">
      <dgm:prSet phldrT="[Text]"/>
      <dgm:spPr/>
      <dgm:t>
        <a:bodyPr/>
        <a:lstStyle/>
        <a:p>
          <a:r>
            <a:rPr lang="en-US" b="1" dirty="0"/>
            <a:t>Export SNBI Data</a:t>
          </a:r>
        </a:p>
      </dgm:t>
    </dgm:pt>
    <dgm:pt modelId="{6D208EE5-DDC6-49B4-9049-F80DCB98730C}" type="parTrans" cxnId="{7D01CFFF-0CBE-42BD-ABBF-D67000F243BB}">
      <dgm:prSet/>
      <dgm:spPr/>
      <dgm:t>
        <a:bodyPr/>
        <a:lstStyle/>
        <a:p>
          <a:endParaRPr lang="en-US"/>
        </a:p>
      </dgm:t>
    </dgm:pt>
    <dgm:pt modelId="{34629337-F2AD-4BB3-A68C-E7108EB4802B}" type="sibTrans" cxnId="{7D01CFFF-0CBE-42BD-ABBF-D67000F243BB}">
      <dgm:prSet/>
      <dgm:spPr/>
      <dgm:t>
        <a:bodyPr/>
        <a:lstStyle/>
        <a:p>
          <a:endParaRPr lang="en-US"/>
        </a:p>
      </dgm:t>
    </dgm:pt>
    <dgm:pt modelId="{CE2C1CDE-C705-4737-9350-D1760837495A}" type="pres">
      <dgm:prSet presAssocID="{3D8B1AD8-9C0E-48EF-AB52-EFBE16BF8AE4}" presName="Name0" presStyleCnt="0">
        <dgm:presLayoutVars>
          <dgm:dir/>
          <dgm:resizeHandles val="exact"/>
        </dgm:presLayoutVars>
      </dgm:prSet>
      <dgm:spPr/>
    </dgm:pt>
    <dgm:pt modelId="{2EE5048C-5162-47AB-AAEE-4021BFA95BD7}" type="pres">
      <dgm:prSet presAssocID="{254D598B-4C61-4D58-9E6B-0727EE847849}" presName="parTxOnly" presStyleLbl="node1" presStyleIdx="0" presStyleCnt="6" custScaleY="132564">
        <dgm:presLayoutVars>
          <dgm:bulletEnabled val="1"/>
        </dgm:presLayoutVars>
      </dgm:prSet>
      <dgm:spPr/>
    </dgm:pt>
    <dgm:pt modelId="{EFD13BB5-9ECC-4ED4-82E9-969271F2CDF5}" type="pres">
      <dgm:prSet presAssocID="{6CAE303E-0026-4161-BD8D-1ECA95D2B551}" presName="parSpace" presStyleCnt="0"/>
      <dgm:spPr/>
    </dgm:pt>
    <dgm:pt modelId="{2B839905-1BFD-4A36-BF65-4389CA0652FE}" type="pres">
      <dgm:prSet presAssocID="{E4215C97-0369-4F75-8EBB-E32DBF36C37B}" presName="parTxOnly" presStyleLbl="node1" presStyleIdx="1" presStyleCnt="6" custScaleY="132564">
        <dgm:presLayoutVars>
          <dgm:bulletEnabled val="1"/>
        </dgm:presLayoutVars>
      </dgm:prSet>
      <dgm:spPr/>
    </dgm:pt>
    <dgm:pt modelId="{52C680CE-C492-4494-B434-DDE1E4A2F7AC}" type="pres">
      <dgm:prSet presAssocID="{59153AA3-5EEF-483A-8609-0EEAADD64C24}" presName="parSpace" presStyleCnt="0"/>
      <dgm:spPr/>
    </dgm:pt>
    <dgm:pt modelId="{F9D0502F-5C5F-40EB-88EC-89621C7B6CFB}" type="pres">
      <dgm:prSet presAssocID="{E7CA4884-41DA-4123-8E55-2A178F41BC40}" presName="parTxOnly" presStyleLbl="node1" presStyleIdx="2" presStyleCnt="6" custScaleY="132564">
        <dgm:presLayoutVars>
          <dgm:bulletEnabled val="1"/>
        </dgm:presLayoutVars>
      </dgm:prSet>
      <dgm:spPr/>
    </dgm:pt>
    <dgm:pt modelId="{E67C425E-85B1-4893-8436-D186D9F7ED91}" type="pres">
      <dgm:prSet presAssocID="{4C0A4C36-383E-45BE-99F6-9046E3ABAB47}" presName="parSpace" presStyleCnt="0"/>
      <dgm:spPr/>
    </dgm:pt>
    <dgm:pt modelId="{EA430224-10C1-40A0-BB3D-98F6D6BCAAAC}" type="pres">
      <dgm:prSet presAssocID="{B9178744-9484-4C84-9BF6-27697A7ED5EB}" presName="parTxOnly" presStyleLbl="node1" presStyleIdx="3" presStyleCnt="6" custScaleY="132564">
        <dgm:presLayoutVars>
          <dgm:bulletEnabled val="1"/>
        </dgm:presLayoutVars>
      </dgm:prSet>
      <dgm:spPr/>
    </dgm:pt>
    <dgm:pt modelId="{C3BFA81A-F312-4CD8-9D97-787F533F7A55}" type="pres">
      <dgm:prSet presAssocID="{4C97F3A1-00A6-4C99-B86C-86C97D703BC3}" presName="parSpace" presStyleCnt="0"/>
      <dgm:spPr/>
    </dgm:pt>
    <dgm:pt modelId="{00E3EBA6-50FF-4407-BCE1-C2C7F6CD07B0}" type="pres">
      <dgm:prSet presAssocID="{CF829EF2-C269-43EE-A83F-FFB47E3929B1}" presName="parTxOnly" presStyleLbl="node1" presStyleIdx="4" presStyleCnt="6" custScaleY="132564">
        <dgm:presLayoutVars>
          <dgm:bulletEnabled val="1"/>
        </dgm:presLayoutVars>
      </dgm:prSet>
      <dgm:spPr/>
    </dgm:pt>
    <dgm:pt modelId="{7BD924F4-D6A1-431E-85CB-E73B1332DB1B}" type="pres">
      <dgm:prSet presAssocID="{33F86AF8-4C14-4168-B6A9-67EE92FBBE1E}" presName="parSpace" presStyleCnt="0"/>
      <dgm:spPr/>
    </dgm:pt>
    <dgm:pt modelId="{1BD26877-D4B8-40B4-8D7B-140FD52CF558}" type="pres">
      <dgm:prSet presAssocID="{CEB3629C-F5D8-4203-AB9C-5D118F01BE34}" presName="parTxOnly" presStyleLbl="node1" presStyleIdx="5" presStyleCnt="6" custScaleY="132564">
        <dgm:presLayoutVars>
          <dgm:bulletEnabled val="1"/>
        </dgm:presLayoutVars>
      </dgm:prSet>
      <dgm:spPr/>
    </dgm:pt>
  </dgm:ptLst>
  <dgm:cxnLst>
    <dgm:cxn modelId="{E972951D-3DE3-47B6-A692-A4ED767B1FEB}" srcId="{3D8B1AD8-9C0E-48EF-AB52-EFBE16BF8AE4}" destId="{B9178744-9484-4C84-9BF6-27697A7ED5EB}" srcOrd="3" destOrd="0" parTransId="{A9841F47-51CA-4890-9DB3-B5221196AACE}" sibTransId="{4C97F3A1-00A6-4C99-B86C-86C97D703BC3}"/>
    <dgm:cxn modelId="{8DEC9435-5176-4D6E-980D-490536B78436}" type="presOf" srcId="{254D598B-4C61-4D58-9E6B-0727EE847849}" destId="{2EE5048C-5162-47AB-AAEE-4021BFA95BD7}" srcOrd="0" destOrd="0" presId="urn:microsoft.com/office/officeart/2005/8/layout/hChevron3"/>
    <dgm:cxn modelId="{2589AD3C-5FC9-4B41-A7CC-DA7AC5E947B4}" type="presOf" srcId="{B9178744-9484-4C84-9BF6-27697A7ED5EB}" destId="{EA430224-10C1-40A0-BB3D-98F6D6BCAAAC}" srcOrd="0" destOrd="0" presId="urn:microsoft.com/office/officeart/2005/8/layout/hChevron3"/>
    <dgm:cxn modelId="{35405344-6DBA-489D-9F3A-3036CF9786FE}" type="presOf" srcId="{CF829EF2-C269-43EE-A83F-FFB47E3929B1}" destId="{00E3EBA6-50FF-4407-BCE1-C2C7F6CD07B0}" srcOrd="0" destOrd="0" presId="urn:microsoft.com/office/officeart/2005/8/layout/hChevron3"/>
    <dgm:cxn modelId="{B590057C-5E7E-48AB-BEFD-AA899A2ED297}" type="presOf" srcId="{3D8B1AD8-9C0E-48EF-AB52-EFBE16BF8AE4}" destId="{CE2C1CDE-C705-4737-9350-D1760837495A}" srcOrd="0" destOrd="0" presId="urn:microsoft.com/office/officeart/2005/8/layout/hChevron3"/>
    <dgm:cxn modelId="{28FC328D-C87A-4CB4-812B-1109ADF76B72}" srcId="{3D8B1AD8-9C0E-48EF-AB52-EFBE16BF8AE4}" destId="{E4215C97-0369-4F75-8EBB-E32DBF36C37B}" srcOrd="1" destOrd="0" parTransId="{223CFDD4-176A-47B5-927E-3BD1B36513E1}" sibTransId="{59153AA3-5EEF-483A-8609-0EEAADD64C24}"/>
    <dgm:cxn modelId="{77FF2E97-5DD6-43A9-8C4A-8DF842701432}" type="presOf" srcId="{CEB3629C-F5D8-4203-AB9C-5D118F01BE34}" destId="{1BD26877-D4B8-40B4-8D7B-140FD52CF558}" srcOrd="0" destOrd="0" presId="urn:microsoft.com/office/officeart/2005/8/layout/hChevron3"/>
    <dgm:cxn modelId="{0BB8FE9D-48A0-4847-A430-DBACE71891A3}" srcId="{3D8B1AD8-9C0E-48EF-AB52-EFBE16BF8AE4}" destId="{CF829EF2-C269-43EE-A83F-FFB47E3929B1}" srcOrd="4" destOrd="0" parTransId="{FBA00C4C-76D0-46CE-8E73-EAF244A90177}" sibTransId="{33F86AF8-4C14-4168-B6A9-67EE92FBBE1E}"/>
    <dgm:cxn modelId="{C27FBCB5-73ED-4724-A355-498E81A11D44}" srcId="{3D8B1AD8-9C0E-48EF-AB52-EFBE16BF8AE4}" destId="{E7CA4884-41DA-4123-8E55-2A178F41BC40}" srcOrd="2" destOrd="0" parTransId="{BD6B29EB-2B87-439F-BDC4-460C142BD323}" sibTransId="{4C0A4C36-383E-45BE-99F6-9046E3ABAB47}"/>
    <dgm:cxn modelId="{C76FECD1-D345-4C5C-A51A-939E453D5A97}" type="presOf" srcId="{E7CA4884-41DA-4123-8E55-2A178F41BC40}" destId="{F9D0502F-5C5F-40EB-88EC-89621C7B6CFB}" srcOrd="0" destOrd="0" presId="urn:microsoft.com/office/officeart/2005/8/layout/hChevron3"/>
    <dgm:cxn modelId="{71B7C8D4-1586-4F61-93B7-E96CCFD68F52}" type="presOf" srcId="{E4215C97-0369-4F75-8EBB-E32DBF36C37B}" destId="{2B839905-1BFD-4A36-BF65-4389CA0652FE}" srcOrd="0" destOrd="0" presId="urn:microsoft.com/office/officeart/2005/8/layout/hChevron3"/>
    <dgm:cxn modelId="{D4694CF6-E407-458A-AA63-AA038F710408}" srcId="{3D8B1AD8-9C0E-48EF-AB52-EFBE16BF8AE4}" destId="{254D598B-4C61-4D58-9E6B-0727EE847849}" srcOrd="0" destOrd="0" parTransId="{9BC73065-9E58-4512-8B47-F38B395A4784}" sibTransId="{6CAE303E-0026-4161-BD8D-1ECA95D2B551}"/>
    <dgm:cxn modelId="{7D01CFFF-0CBE-42BD-ABBF-D67000F243BB}" srcId="{3D8B1AD8-9C0E-48EF-AB52-EFBE16BF8AE4}" destId="{CEB3629C-F5D8-4203-AB9C-5D118F01BE34}" srcOrd="5" destOrd="0" parTransId="{6D208EE5-DDC6-49B4-9049-F80DCB98730C}" sibTransId="{34629337-F2AD-4BB3-A68C-E7108EB4802B}"/>
    <dgm:cxn modelId="{CF3FCACE-3EE8-4828-B6EB-586A55658101}" type="presParOf" srcId="{CE2C1CDE-C705-4737-9350-D1760837495A}" destId="{2EE5048C-5162-47AB-AAEE-4021BFA95BD7}" srcOrd="0" destOrd="0" presId="urn:microsoft.com/office/officeart/2005/8/layout/hChevron3"/>
    <dgm:cxn modelId="{9C7EE9F1-15CA-46ED-B4D4-09083ED44F9F}" type="presParOf" srcId="{CE2C1CDE-C705-4737-9350-D1760837495A}" destId="{EFD13BB5-9ECC-4ED4-82E9-969271F2CDF5}" srcOrd="1" destOrd="0" presId="urn:microsoft.com/office/officeart/2005/8/layout/hChevron3"/>
    <dgm:cxn modelId="{D276FA2F-FDBF-4A53-B664-B7782A337693}" type="presParOf" srcId="{CE2C1CDE-C705-4737-9350-D1760837495A}" destId="{2B839905-1BFD-4A36-BF65-4389CA0652FE}" srcOrd="2" destOrd="0" presId="urn:microsoft.com/office/officeart/2005/8/layout/hChevron3"/>
    <dgm:cxn modelId="{035A0C55-D00C-4B77-B1F9-D044F6C5117A}" type="presParOf" srcId="{CE2C1CDE-C705-4737-9350-D1760837495A}" destId="{52C680CE-C492-4494-B434-DDE1E4A2F7AC}" srcOrd="3" destOrd="0" presId="urn:microsoft.com/office/officeart/2005/8/layout/hChevron3"/>
    <dgm:cxn modelId="{CEB443AE-5E7D-404A-B99A-6755E05FDCEA}" type="presParOf" srcId="{CE2C1CDE-C705-4737-9350-D1760837495A}" destId="{F9D0502F-5C5F-40EB-88EC-89621C7B6CFB}" srcOrd="4" destOrd="0" presId="urn:microsoft.com/office/officeart/2005/8/layout/hChevron3"/>
    <dgm:cxn modelId="{336815FC-93F2-4448-8285-16EE20AEFD53}" type="presParOf" srcId="{CE2C1CDE-C705-4737-9350-D1760837495A}" destId="{E67C425E-85B1-4893-8436-D186D9F7ED91}" srcOrd="5" destOrd="0" presId="urn:microsoft.com/office/officeart/2005/8/layout/hChevron3"/>
    <dgm:cxn modelId="{7CCFCF61-34F4-4EEE-BA26-4735180B3E79}" type="presParOf" srcId="{CE2C1CDE-C705-4737-9350-D1760837495A}" destId="{EA430224-10C1-40A0-BB3D-98F6D6BCAAAC}" srcOrd="6" destOrd="0" presId="urn:microsoft.com/office/officeart/2005/8/layout/hChevron3"/>
    <dgm:cxn modelId="{DB108DAD-EA6A-4387-B8C6-B3E1989E3B9C}" type="presParOf" srcId="{CE2C1CDE-C705-4737-9350-D1760837495A}" destId="{C3BFA81A-F312-4CD8-9D97-787F533F7A55}" srcOrd="7" destOrd="0" presId="urn:microsoft.com/office/officeart/2005/8/layout/hChevron3"/>
    <dgm:cxn modelId="{57FC8B69-6528-49A7-AFDE-4D606DF282B6}" type="presParOf" srcId="{CE2C1CDE-C705-4737-9350-D1760837495A}" destId="{00E3EBA6-50FF-4407-BCE1-C2C7F6CD07B0}" srcOrd="8" destOrd="0" presId="urn:microsoft.com/office/officeart/2005/8/layout/hChevron3"/>
    <dgm:cxn modelId="{43FE9AB1-6F2A-4D20-B694-66AA028B09B7}" type="presParOf" srcId="{CE2C1CDE-C705-4737-9350-D1760837495A}" destId="{7BD924F4-D6A1-431E-85CB-E73B1332DB1B}" srcOrd="9" destOrd="0" presId="urn:microsoft.com/office/officeart/2005/8/layout/hChevron3"/>
    <dgm:cxn modelId="{C9C4B3FE-5DF8-44DF-9192-FC03F619FBB4}" type="presParOf" srcId="{CE2C1CDE-C705-4737-9350-D1760837495A}" destId="{1BD26877-D4B8-40B4-8D7B-140FD52CF558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8B1AD8-9C0E-48EF-AB52-EFBE16BF8AE4}" type="doc">
      <dgm:prSet loTypeId="urn:microsoft.com/office/officeart/2005/8/layout/hChevron3" loCatId="process" qsTypeId="urn:microsoft.com/office/officeart/2005/8/quickstyle/simple5" qsCatId="simple" csTypeId="urn:microsoft.com/office/officeart/2005/8/colors/colorful4" csCatId="colorful" phldr="1"/>
      <dgm:spPr/>
    </dgm:pt>
    <dgm:pt modelId="{254D598B-4C61-4D58-9E6B-0727EE847849}">
      <dgm:prSet phldrT="[Text]"/>
      <dgm:spPr/>
      <dgm:t>
        <a:bodyPr/>
        <a:lstStyle/>
        <a:p>
          <a:r>
            <a:rPr lang="en-US" b="1" dirty="0"/>
            <a:t>Import NBI Tape</a:t>
          </a:r>
        </a:p>
      </dgm:t>
    </dgm:pt>
    <dgm:pt modelId="{9BC73065-9E58-4512-8B47-F38B395A4784}" type="parTrans" cxnId="{D4694CF6-E407-458A-AA63-AA038F710408}">
      <dgm:prSet/>
      <dgm:spPr/>
      <dgm:t>
        <a:bodyPr/>
        <a:lstStyle/>
        <a:p>
          <a:endParaRPr lang="en-US"/>
        </a:p>
      </dgm:t>
    </dgm:pt>
    <dgm:pt modelId="{6CAE303E-0026-4161-BD8D-1ECA95D2B551}" type="sibTrans" cxnId="{D4694CF6-E407-458A-AA63-AA038F710408}">
      <dgm:prSet/>
      <dgm:spPr/>
      <dgm:t>
        <a:bodyPr/>
        <a:lstStyle/>
        <a:p>
          <a:endParaRPr lang="en-US"/>
        </a:p>
      </dgm:t>
    </dgm:pt>
    <dgm:pt modelId="{E4215C97-0369-4F75-8EBB-E32DBF36C37B}">
      <dgm:prSet phldrT="[Text]"/>
      <dgm:spPr/>
      <dgm:t>
        <a:bodyPr/>
        <a:lstStyle/>
        <a:p>
          <a:r>
            <a:rPr lang="en-US" b="1" dirty="0"/>
            <a:t>Automated Transition</a:t>
          </a:r>
        </a:p>
      </dgm:t>
    </dgm:pt>
    <dgm:pt modelId="{223CFDD4-176A-47B5-927E-3BD1B36513E1}" type="parTrans" cxnId="{28FC328D-C87A-4CB4-812B-1109ADF76B72}">
      <dgm:prSet/>
      <dgm:spPr/>
      <dgm:t>
        <a:bodyPr/>
        <a:lstStyle/>
        <a:p>
          <a:endParaRPr lang="en-US"/>
        </a:p>
      </dgm:t>
    </dgm:pt>
    <dgm:pt modelId="{59153AA3-5EEF-483A-8609-0EEAADD64C24}" type="sibTrans" cxnId="{28FC328D-C87A-4CB4-812B-1109ADF76B72}">
      <dgm:prSet/>
      <dgm:spPr/>
      <dgm:t>
        <a:bodyPr/>
        <a:lstStyle/>
        <a:p>
          <a:endParaRPr lang="en-US"/>
        </a:p>
      </dgm:t>
    </dgm:pt>
    <dgm:pt modelId="{E7CA4884-41DA-4123-8E55-2A178F41BC40}">
      <dgm:prSet phldrT="[Text]"/>
      <dgm:spPr/>
      <dgm:t>
        <a:bodyPr/>
        <a:lstStyle/>
        <a:p>
          <a:r>
            <a:rPr lang="en-US" b="1" dirty="0"/>
            <a:t>Import FHWA Transition</a:t>
          </a:r>
        </a:p>
      </dgm:t>
    </dgm:pt>
    <dgm:pt modelId="{BD6B29EB-2B87-439F-BDC4-460C142BD323}" type="parTrans" cxnId="{C27FBCB5-73ED-4724-A355-498E81A11D44}">
      <dgm:prSet/>
      <dgm:spPr/>
      <dgm:t>
        <a:bodyPr/>
        <a:lstStyle/>
        <a:p>
          <a:endParaRPr lang="en-US"/>
        </a:p>
      </dgm:t>
    </dgm:pt>
    <dgm:pt modelId="{4C0A4C36-383E-45BE-99F6-9046E3ABAB47}" type="sibTrans" cxnId="{C27FBCB5-73ED-4724-A355-498E81A11D44}">
      <dgm:prSet/>
      <dgm:spPr/>
      <dgm:t>
        <a:bodyPr/>
        <a:lstStyle/>
        <a:p>
          <a:endParaRPr lang="en-US"/>
        </a:p>
      </dgm:t>
    </dgm:pt>
    <dgm:pt modelId="{B9178744-9484-4C84-9BF6-27697A7ED5EB}">
      <dgm:prSet phldrT="[Text]"/>
      <dgm:spPr/>
      <dgm:t>
        <a:bodyPr/>
        <a:lstStyle/>
        <a:p>
          <a:r>
            <a:rPr lang="en-US" b="1" dirty="0"/>
            <a:t>Review Data</a:t>
          </a:r>
        </a:p>
      </dgm:t>
    </dgm:pt>
    <dgm:pt modelId="{A9841F47-51CA-4890-9DB3-B5221196AACE}" type="parTrans" cxnId="{E972951D-3DE3-47B6-A692-A4ED767B1FEB}">
      <dgm:prSet/>
      <dgm:spPr/>
      <dgm:t>
        <a:bodyPr/>
        <a:lstStyle/>
        <a:p>
          <a:endParaRPr lang="en-US"/>
        </a:p>
      </dgm:t>
    </dgm:pt>
    <dgm:pt modelId="{4C97F3A1-00A6-4C99-B86C-86C97D703BC3}" type="sibTrans" cxnId="{E972951D-3DE3-47B6-A692-A4ED767B1FEB}">
      <dgm:prSet/>
      <dgm:spPr/>
      <dgm:t>
        <a:bodyPr/>
        <a:lstStyle/>
        <a:p>
          <a:endParaRPr lang="en-US"/>
        </a:p>
      </dgm:t>
    </dgm:pt>
    <dgm:pt modelId="{CF829EF2-C269-43EE-A83F-FFB47E3929B1}">
      <dgm:prSet phldrT="[Text]"/>
      <dgm:spPr/>
      <dgm:t>
        <a:bodyPr/>
        <a:lstStyle/>
        <a:p>
          <a:r>
            <a:rPr lang="en-US" b="1" dirty="0"/>
            <a:t>Add/Edit Data</a:t>
          </a:r>
        </a:p>
      </dgm:t>
    </dgm:pt>
    <dgm:pt modelId="{FBA00C4C-76D0-46CE-8E73-EAF244A90177}" type="parTrans" cxnId="{0BB8FE9D-48A0-4847-A430-DBACE71891A3}">
      <dgm:prSet/>
      <dgm:spPr/>
      <dgm:t>
        <a:bodyPr/>
        <a:lstStyle/>
        <a:p>
          <a:endParaRPr lang="en-US"/>
        </a:p>
      </dgm:t>
    </dgm:pt>
    <dgm:pt modelId="{33F86AF8-4C14-4168-B6A9-67EE92FBBE1E}" type="sibTrans" cxnId="{0BB8FE9D-48A0-4847-A430-DBACE71891A3}">
      <dgm:prSet/>
      <dgm:spPr/>
      <dgm:t>
        <a:bodyPr/>
        <a:lstStyle/>
        <a:p>
          <a:endParaRPr lang="en-US"/>
        </a:p>
      </dgm:t>
    </dgm:pt>
    <dgm:pt modelId="{CEB3629C-F5D8-4203-AB9C-5D118F01BE34}">
      <dgm:prSet phldrT="[Text]"/>
      <dgm:spPr/>
      <dgm:t>
        <a:bodyPr/>
        <a:lstStyle/>
        <a:p>
          <a:r>
            <a:rPr lang="en-US" b="1" dirty="0"/>
            <a:t>Export SNBI Data</a:t>
          </a:r>
        </a:p>
      </dgm:t>
    </dgm:pt>
    <dgm:pt modelId="{6D208EE5-DDC6-49B4-9049-F80DCB98730C}" type="parTrans" cxnId="{7D01CFFF-0CBE-42BD-ABBF-D67000F243BB}">
      <dgm:prSet/>
      <dgm:spPr/>
      <dgm:t>
        <a:bodyPr/>
        <a:lstStyle/>
        <a:p>
          <a:endParaRPr lang="en-US"/>
        </a:p>
      </dgm:t>
    </dgm:pt>
    <dgm:pt modelId="{34629337-F2AD-4BB3-A68C-E7108EB4802B}" type="sibTrans" cxnId="{7D01CFFF-0CBE-42BD-ABBF-D67000F243BB}">
      <dgm:prSet/>
      <dgm:spPr/>
      <dgm:t>
        <a:bodyPr/>
        <a:lstStyle/>
        <a:p>
          <a:endParaRPr lang="en-US"/>
        </a:p>
      </dgm:t>
    </dgm:pt>
    <dgm:pt modelId="{CE2C1CDE-C705-4737-9350-D1760837495A}" type="pres">
      <dgm:prSet presAssocID="{3D8B1AD8-9C0E-48EF-AB52-EFBE16BF8AE4}" presName="Name0" presStyleCnt="0">
        <dgm:presLayoutVars>
          <dgm:dir/>
          <dgm:resizeHandles val="exact"/>
        </dgm:presLayoutVars>
      </dgm:prSet>
      <dgm:spPr/>
    </dgm:pt>
    <dgm:pt modelId="{2EE5048C-5162-47AB-AAEE-4021BFA95BD7}" type="pres">
      <dgm:prSet presAssocID="{254D598B-4C61-4D58-9E6B-0727EE847849}" presName="parTxOnly" presStyleLbl="node1" presStyleIdx="0" presStyleCnt="6" custScaleY="132564">
        <dgm:presLayoutVars>
          <dgm:bulletEnabled val="1"/>
        </dgm:presLayoutVars>
      </dgm:prSet>
      <dgm:spPr/>
    </dgm:pt>
    <dgm:pt modelId="{EFD13BB5-9ECC-4ED4-82E9-969271F2CDF5}" type="pres">
      <dgm:prSet presAssocID="{6CAE303E-0026-4161-BD8D-1ECA95D2B551}" presName="parSpace" presStyleCnt="0"/>
      <dgm:spPr/>
    </dgm:pt>
    <dgm:pt modelId="{2B839905-1BFD-4A36-BF65-4389CA0652FE}" type="pres">
      <dgm:prSet presAssocID="{E4215C97-0369-4F75-8EBB-E32DBF36C37B}" presName="parTxOnly" presStyleLbl="node1" presStyleIdx="1" presStyleCnt="6" custScaleY="132564">
        <dgm:presLayoutVars>
          <dgm:bulletEnabled val="1"/>
        </dgm:presLayoutVars>
      </dgm:prSet>
      <dgm:spPr/>
    </dgm:pt>
    <dgm:pt modelId="{52C680CE-C492-4494-B434-DDE1E4A2F7AC}" type="pres">
      <dgm:prSet presAssocID="{59153AA3-5EEF-483A-8609-0EEAADD64C24}" presName="parSpace" presStyleCnt="0"/>
      <dgm:spPr/>
    </dgm:pt>
    <dgm:pt modelId="{F9D0502F-5C5F-40EB-88EC-89621C7B6CFB}" type="pres">
      <dgm:prSet presAssocID="{E7CA4884-41DA-4123-8E55-2A178F41BC40}" presName="parTxOnly" presStyleLbl="node1" presStyleIdx="2" presStyleCnt="6" custScaleY="132564">
        <dgm:presLayoutVars>
          <dgm:bulletEnabled val="1"/>
        </dgm:presLayoutVars>
      </dgm:prSet>
      <dgm:spPr/>
    </dgm:pt>
    <dgm:pt modelId="{E67C425E-85B1-4893-8436-D186D9F7ED91}" type="pres">
      <dgm:prSet presAssocID="{4C0A4C36-383E-45BE-99F6-9046E3ABAB47}" presName="parSpace" presStyleCnt="0"/>
      <dgm:spPr/>
    </dgm:pt>
    <dgm:pt modelId="{EA430224-10C1-40A0-BB3D-98F6D6BCAAAC}" type="pres">
      <dgm:prSet presAssocID="{B9178744-9484-4C84-9BF6-27697A7ED5EB}" presName="parTxOnly" presStyleLbl="node1" presStyleIdx="3" presStyleCnt="6" custScaleY="132564">
        <dgm:presLayoutVars>
          <dgm:bulletEnabled val="1"/>
        </dgm:presLayoutVars>
      </dgm:prSet>
      <dgm:spPr/>
    </dgm:pt>
    <dgm:pt modelId="{C3BFA81A-F312-4CD8-9D97-787F533F7A55}" type="pres">
      <dgm:prSet presAssocID="{4C97F3A1-00A6-4C99-B86C-86C97D703BC3}" presName="parSpace" presStyleCnt="0"/>
      <dgm:spPr/>
    </dgm:pt>
    <dgm:pt modelId="{00E3EBA6-50FF-4407-BCE1-C2C7F6CD07B0}" type="pres">
      <dgm:prSet presAssocID="{CF829EF2-C269-43EE-A83F-FFB47E3929B1}" presName="parTxOnly" presStyleLbl="node1" presStyleIdx="4" presStyleCnt="6" custScaleY="132564">
        <dgm:presLayoutVars>
          <dgm:bulletEnabled val="1"/>
        </dgm:presLayoutVars>
      </dgm:prSet>
      <dgm:spPr/>
    </dgm:pt>
    <dgm:pt modelId="{7BD924F4-D6A1-431E-85CB-E73B1332DB1B}" type="pres">
      <dgm:prSet presAssocID="{33F86AF8-4C14-4168-B6A9-67EE92FBBE1E}" presName="parSpace" presStyleCnt="0"/>
      <dgm:spPr/>
    </dgm:pt>
    <dgm:pt modelId="{1BD26877-D4B8-40B4-8D7B-140FD52CF558}" type="pres">
      <dgm:prSet presAssocID="{CEB3629C-F5D8-4203-AB9C-5D118F01BE34}" presName="parTxOnly" presStyleLbl="node1" presStyleIdx="5" presStyleCnt="6" custScaleY="132564">
        <dgm:presLayoutVars>
          <dgm:bulletEnabled val="1"/>
        </dgm:presLayoutVars>
      </dgm:prSet>
      <dgm:spPr/>
    </dgm:pt>
  </dgm:ptLst>
  <dgm:cxnLst>
    <dgm:cxn modelId="{E972951D-3DE3-47B6-A692-A4ED767B1FEB}" srcId="{3D8B1AD8-9C0E-48EF-AB52-EFBE16BF8AE4}" destId="{B9178744-9484-4C84-9BF6-27697A7ED5EB}" srcOrd="3" destOrd="0" parTransId="{A9841F47-51CA-4890-9DB3-B5221196AACE}" sibTransId="{4C97F3A1-00A6-4C99-B86C-86C97D703BC3}"/>
    <dgm:cxn modelId="{8DEC9435-5176-4D6E-980D-490536B78436}" type="presOf" srcId="{254D598B-4C61-4D58-9E6B-0727EE847849}" destId="{2EE5048C-5162-47AB-AAEE-4021BFA95BD7}" srcOrd="0" destOrd="0" presId="urn:microsoft.com/office/officeart/2005/8/layout/hChevron3"/>
    <dgm:cxn modelId="{2589AD3C-5FC9-4B41-A7CC-DA7AC5E947B4}" type="presOf" srcId="{B9178744-9484-4C84-9BF6-27697A7ED5EB}" destId="{EA430224-10C1-40A0-BB3D-98F6D6BCAAAC}" srcOrd="0" destOrd="0" presId="urn:microsoft.com/office/officeart/2005/8/layout/hChevron3"/>
    <dgm:cxn modelId="{35405344-6DBA-489D-9F3A-3036CF9786FE}" type="presOf" srcId="{CF829EF2-C269-43EE-A83F-FFB47E3929B1}" destId="{00E3EBA6-50FF-4407-BCE1-C2C7F6CD07B0}" srcOrd="0" destOrd="0" presId="urn:microsoft.com/office/officeart/2005/8/layout/hChevron3"/>
    <dgm:cxn modelId="{B590057C-5E7E-48AB-BEFD-AA899A2ED297}" type="presOf" srcId="{3D8B1AD8-9C0E-48EF-AB52-EFBE16BF8AE4}" destId="{CE2C1CDE-C705-4737-9350-D1760837495A}" srcOrd="0" destOrd="0" presId="urn:microsoft.com/office/officeart/2005/8/layout/hChevron3"/>
    <dgm:cxn modelId="{28FC328D-C87A-4CB4-812B-1109ADF76B72}" srcId="{3D8B1AD8-9C0E-48EF-AB52-EFBE16BF8AE4}" destId="{E4215C97-0369-4F75-8EBB-E32DBF36C37B}" srcOrd="1" destOrd="0" parTransId="{223CFDD4-176A-47B5-927E-3BD1B36513E1}" sibTransId="{59153AA3-5EEF-483A-8609-0EEAADD64C24}"/>
    <dgm:cxn modelId="{77FF2E97-5DD6-43A9-8C4A-8DF842701432}" type="presOf" srcId="{CEB3629C-F5D8-4203-AB9C-5D118F01BE34}" destId="{1BD26877-D4B8-40B4-8D7B-140FD52CF558}" srcOrd="0" destOrd="0" presId="urn:microsoft.com/office/officeart/2005/8/layout/hChevron3"/>
    <dgm:cxn modelId="{0BB8FE9D-48A0-4847-A430-DBACE71891A3}" srcId="{3D8B1AD8-9C0E-48EF-AB52-EFBE16BF8AE4}" destId="{CF829EF2-C269-43EE-A83F-FFB47E3929B1}" srcOrd="4" destOrd="0" parTransId="{FBA00C4C-76D0-46CE-8E73-EAF244A90177}" sibTransId="{33F86AF8-4C14-4168-B6A9-67EE92FBBE1E}"/>
    <dgm:cxn modelId="{C27FBCB5-73ED-4724-A355-498E81A11D44}" srcId="{3D8B1AD8-9C0E-48EF-AB52-EFBE16BF8AE4}" destId="{E7CA4884-41DA-4123-8E55-2A178F41BC40}" srcOrd="2" destOrd="0" parTransId="{BD6B29EB-2B87-439F-BDC4-460C142BD323}" sibTransId="{4C0A4C36-383E-45BE-99F6-9046E3ABAB47}"/>
    <dgm:cxn modelId="{C76FECD1-D345-4C5C-A51A-939E453D5A97}" type="presOf" srcId="{E7CA4884-41DA-4123-8E55-2A178F41BC40}" destId="{F9D0502F-5C5F-40EB-88EC-89621C7B6CFB}" srcOrd="0" destOrd="0" presId="urn:microsoft.com/office/officeart/2005/8/layout/hChevron3"/>
    <dgm:cxn modelId="{71B7C8D4-1586-4F61-93B7-E96CCFD68F52}" type="presOf" srcId="{E4215C97-0369-4F75-8EBB-E32DBF36C37B}" destId="{2B839905-1BFD-4A36-BF65-4389CA0652FE}" srcOrd="0" destOrd="0" presId="urn:microsoft.com/office/officeart/2005/8/layout/hChevron3"/>
    <dgm:cxn modelId="{D4694CF6-E407-458A-AA63-AA038F710408}" srcId="{3D8B1AD8-9C0E-48EF-AB52-EFBE16BF8AE4}" destId="{254D598B-4C61-4D58-9E6B-0727EE847849}" srcOrd="0" destOrd="0" parTransId="{9BC73065-9E58-4512-8B47-F38B395A4784}" sibTransId="{6CAE303E-0026-4161-BD8D-1ECA95D2B551}"/>
    <dgm:cxn modelId="{7D01CFFF-0CBE-42BD-ABBF-D67000F243BB}" srcId="{3D8B1AD8-9C0E-48EF-AB52-EFBE16BF8AE4}" destId="{CEB3629C-F5D8-4203-AB9C-5D118F01BE34}" srcOrd="5" destOrd="0" parTransId="{6D208EE5-DDC6-49B4-9049-F80DCB98730C}" sibTransId="{34629337-F2AD-4BB3-A68C-E7108EB4802B}"/>
    <dgm:cxn modelId="{CF3FCACE-3EE8-4828-B6EB-586A55658101}" type="presParOf" srcId="{CE2C1CDE-C705-4737-9350-D1760837495A}" destId="{2EE5048C-5162-47AB-AAEE-4021BFA95BD7}" srcOrd="0" destOrd="0" presId="urn:microsoft.com/office/officeart/2005/8/layout/hChevron3"/>
    <dgm:cxn modelId="{9C7EE9F1-15CA-46ED-B4D4-09083ED44F9F}" type="presParOf" srcId="{CE2C1CDE-C705-4737-9350-D1760837495A}" destId="{EFD13BB5-9ECC-4ED4-82E9-969271F2CDF5}" srcOrd="1" destOrd="0" presId="urn:microsoft.com/office/officeart/2005/8/layout/hChevron3"/>
    <dgm:cxn modelId="{D276FA2F-FDBF-4A53-B664-B7782A337693}" type="presParOf" srcId="{CE2C1CDE-C705-4737-9350-D1760837495A}" destId="{2B839905-1BFD-4A36-BF65-4389CA0652FE}" srcOrd="2" destOrd="0" presId="urn:microsoft.com/office/officeart/2005/8/layout/hChevron3"/>
    <dgm:cxn modelId="{035A0C55-D00C-4B77-B1F9-D044F6C5117A}" type="presParOf" srcId="{CE2C1CDE-C705-4737-9350-D1760837495A}" destId="{52C680CE-C492-4494-B434-DDE1E4A2F7AC}" srcOrd="3" destOrd="0" presId="urn:microsoft.com/office/officeart/2005/8/layout/hChevron3"/>
    <dgm:cxn modelId="{CEB443AE-5E7D-404A-B99A-6755E05FDCEA}" type="presParOf" srcId="{CE2C1CDE-C705-4737-9350-D1760837495A}" destId="{F9D0502F-5C5F-40EB-88EC-89621C7B6CFB}" srcOrd="4" destOrd="0" presId="urn:microsoft.com/office/officeart/2005/8/layout/hChevron3"/>
    <dgm:cxn modelId="{336815FC-93F2-4448-8285-16EE20AEFD53}" type="presParOf" srcId="{CE2C1CDE-C705-4737-9350-D1760837495A}" destId="{E67C425E-85B1-4893-8436-D186D9F7ED91}" srcOrd="5" destOrd="0" presId="urn:microsoft.com/office/officeart/2005/8/layout/hChevron3"/>
    <dgm:cxn modelId="{7CCFCF61-34F4-4EEE-BA26-4735180B3E79}" type="presParOf" srcId="{CE2C1CDE-C705-4737-9350-D1760837495A}" destId="{EA430224-10C1-40A0-BB3D-98F6D6BCAAAC}" srcOrd="6" destOrd="0" presId="urn:microsoft.com/office/officeart/2005/8/layout/hChevron3"/>
    <dgm:cxn modelId="{DB108DAD-EA6A-4387-B8C6-B3E1989E3B9C}" type="presParOf" srcId="{CE2C1CDE-C705-4737-9350-D1760837495A}" destId="{C3BFA81A-F312-4CD8-9D97-787F533F7A55}" srcOrd="7" destOrd="0" presId="urn:microsoft.com/office/officeart/2005/8/layout/hChevron3"/>
    <dgm:cxn modelId="{57FC8B69-6528-49A7-AFDE-4D606DF282B6}" type="presParOf" srcId="{CE2C1CDE-C705-4737-9350-D1760837495A}" destId="{00E3EBA6-50FF-4407-BCE1-C2C7F6CD07B0}" srcOrd="8" destOrd="0" presId="urn:microsoft.com/office/officeart/2005/8/layout/hChevron3"/>
    <dgm:cxn modelId="{43FE9AB1-6F2A-4D20-B694-66AA028B09B7}" type="presParOf" srcId="{CE2C1CDE-C705-4737-9350-D1760837495A}" destId="{7BD924F4-D6A1-431E-85CB-E73B1332DB1B}" srcOrd="9" destOrd="0" presId="urn:microsoft.com/office/officeart/2005/8/layout/hChevron3"/>
    <dgm:cxn modelId="{C9C4B3FE-5DF8-44DF-9192-FC03F619FBB4}" type="presParOf" srcId="{CE2C1CDE-C705-4737-9350-D1760837495A}" destId="{1BD26877-D4B8-40B4-8D7B-140FD52CF558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5048C-5162-47AB-AAEE-4021BFA95BD7}">
      <dsp:nvSpPr>
        <dsp:cNvPr id="0" name=""/>
        <dsp:cNvSpPr/>
      </dsp:nvSpPr>
      <dsp:spPr>
        <a:xfrm>
          <a:off x="1346" y="1576968"/>
          <a:ext cx="2204882" cy="1169152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Import NBI Tape</a:t>
          </a:r>
        </a:p>
      </dsp:txBody>
      <dsp:txXfrm>
        <a:off x="1346" y="1576968"/>
        <a:ext cx="1912594" cy="1169152"/>
      </dsp:txXfrm>
    </dsp:sp>
    <dsp:sp modelId="{2B839905-1BFD-4A36-BF65-4389CA0652FE}">
      <dsp:nvSpPr>
        <dsp:cNvPr id="0" name=""/>
        <dsp:cNvSpPr/>
      </dsp:nvSpPr>
      <dsp:spPr>
        <a:xfrm>
          <a:off x="1765252" y="1576968"/>
          <a:ext cx="2204882" cy="1169152"/>
        </a:xfrm>
        <a:prstGeom prst="chevron">
          <a:avLst/>
        </a:prstGeom>
        <a:gradFill rotWithShape="0">
          <a:gsLst>
            <a:gs pos="0">
              <a:schemeClr val="accent4">
                <a:hueOff val="-2021961"/>
                <a:satOff val="15380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021961"/>
                <a:satOff val="15380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021961"/>
                <a:satOff val="15380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Automated Transition</a:t>
          </a:r>
        </a:p>
      </dsp:txBody>
      <dsp:txXfrm>
        <a:off x="2349828" y="1576968"/>
        <a:ext cx="1035730" cy="1169152"/>
      </dsp:txXfrm>
    </dsp:sp>
    <dsp:sp modelId="{F9D0502F-5C5F-40EB-88EC-89621C7B6CFB}">
      <dsp:nvSpPr>
        <dsp:cNvPr id="0" name=""/>
        <dsp:cNvSpPr/>
      </dsp:nvSpPr>
      <dsp:spPr>
        <a:xfrm>
          <a:off x="3529158" y="1576968"/>
          <a:ext cx="2204882" cy="1169152"/>
        </a:xfrm>
        <a:prstGeom prst="chevron">
          <a:avLst/>
        </a:prstGeom>
        <a:gradFill rotWithShape="0">
          <a:gsLst>
            <a:gs pos="0">
              <a:schemeClr val="accent4">
                <a:hueOff val="-4043921"/>
                <a:satOff val="30760"/>
                <a:lumOff val="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043921"/>
                <a:satOff val="30760"/>
                <a:lumOff val="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043921"/>
                <a:satOff val="30760"/>
                <a:lumOff val="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Import FHWA Transition</a:t>
          </a:r>
        </a:p>
      </dsp:txBody>
      <dsp:txXfrm>
        <a:off x="4113734" y="1576968"/>
        <a:ext cx="1035730" cy="1169152"/>
      </dsp:txXfrm>
    </dsp:sp>
    <dsp:sp modelId="{EA430224-10C1-40A0-BB3D-98F6D6BCAAAC}">
      <dsp:nvSpPr>
        <dsp:cNvPr id="0" name=""/>
        <dsp:cNvSpPr/>
      </dsp:nvSpPr>
      <dsp:spPr>
        <a:xfrm>
          <a:off x="5293065" y="1576968"/>
          <a:ext cx="2204882" cy="1169152"/>
        </a:xfrm>
        <a:prstGeom prst="chevron">
          <a:avLst/>
        </a:prstGeom>
        <a:gradFill rotWithShape="0">
          <a:gsLst>
            <a:gs pos="0">
              <a:schemeClr val="accent4">
                <a:hueOff val="-6065882"/>
                <a:satOff val="46141"/>
                <a:lumOff val="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065882"/>
                <a:satOff val="46141"/>
                <a:lumOff val="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065882"/>
                <a:satOff val="46141"/>
                <a:lumOff val="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Review Data</a:t>
          </a:r>
        </a:p>
      </dsp:txBody>
      <dsp:txXfrm>
        <a:off x="5877641" y="1576968"/>
        <a:ext cx="1035730" cy="1169152"/>
      </dsp:txXfrm>
    </dsp:sp>
    <dsp:sp modelId="{00E3EBA6-50FF-4407-BCE1-C2C7F6CD07B0}">
      <dsp:nvSpPr>
        <dsp:cNvPr id="0" name=""/>
        <dsp:cNvSpPr/>
      </dsp:nvSpPr>
      <dsp:spPr>
        <a:xfrm>
          <a:off x="7056971" y="1576968"/>
          <a:ext cx="2204882" cy="1169152"/>
        </a:xfrm>
        <a:prstGeom prst="chevron">
          <a:avLst/>
        </a:prstGeom>
        <a:gradFill rotWithShape="0">
          <a:gsLst>
            <a:gs pos="0">
              <a:schemeClr val="accent4">
                <a:hueOff val="-8087843"/>
                <a:satOff val="61521"/>
                <a:lumOff val="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087843"/>
                <a:satOff val="61521"/>
                <a:lumOff val="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087843"/>
                <a:satOff val="61521"/>
                <a:lumOff val="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Add/Edit Data</a:t>
          </a:r>
        </a:p>
      </dsp:txBody>
      <dsp:txXfrm>
        <a:off x="7641547" y="1576968"/>
        <a:ext cx="1035730" cy="1169152"/>
      </dsp:txXfrm>
    </dsp:sp>
    <dsp:sp modelId="{1BD26877-D4B8-40B4-8D7B-140FD52CF558}">
      <dsp:nvSpPr>
        <dsp:cNvPr id="0" name=""/>
        <dsp:cNvSpPr/>
      </dsp:nvSpPr>
      <dsp:spPr>
        <a:xfrm>
          <a:off x="8820877" y="1576968"/>
          <a:ext cx="2204882" cy="1169152"/>
        </a:xfrm>
        <a:prstGeom prst="chevron">
          <a:avLst/>
        </a:prstGeom>
        <a:gradFill rotWithShape="0">
          <a:gsLst>
            <a:gs pos="0">
              <a:schemeClr val="accent4">
                <a:hueOff val="-10109803"/>
                <a:satOff val="76901"/>
                <a:lumOff val="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0109803"/>
                <a:satOff val="76901"/>
                <a:lumOff val="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0109803"/>
                <a:satOff val="76901"/>
                <a:lumOff val="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Export SNBI Data</a:t>
          </a:r>
        </a:p>
      </dsp:txBody>
      <dsp:txXfrm>
        <a:off x="9405453" y="1576968"/>
        <a:ext cx="1035730" cy="1169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5048C-5162-47AB-AAEE-4021BFA95BD7}">
      <dsp:nvSpPr>
        <dsp:cNvPr id="0" name=""/>
        <dsp:cNvSpPr/>
      </dsp:nvSpPr>
      <dsp:spPr>
        <a:xfrm>
          <a:off x="1346" y="1576968"/>
          <a:ext cx="2204882" cy="1169152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Import NBI Tape</a:t>
          </a:r>
        </a:p>
      </dsp:txBody>
      <dsp:txXfrm>
        <a:off x="1346" y="1576968"/>
        <a:ext cx="1912594" cy="1169152"/>
      </dsp:txXfrm>
    </dsp:sp>
    <dsp:sp modelId="{2B839905-1BFD-4A36-BF65-4389CA0652FE}">
      <dsp:nvSpPr>
        <dsp:cNvPr id="0" name=""/>
        <dsp:cNvSpPr/>
      </dsp:nvSpPr>
      <dsp:spPr>
        <a:xfrm>
          <a:off x="1765252" y="1576968"/>
          <a:ext cx="2204882" cy="1169152"/>
        </a:xfrm>
        <a:prstGeom prst="chevron">
          <a:avLst/>
        </a:prstGeom>
        <a:gradFill rotWithShape="0">
          <a:gsLst>
            <a:gs pos="0">
              <a:schemeClr val="accent4">
                <a:hueOff val="-2021961"/>
                <a:satOff val="15380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021961"/>
                <a:satOff val="15380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021961"/>
                <a:satOff val="15380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Automated Transition</a:t>
          </a:r>
        </a:p>
      </dsp:txBody>
      <dsp:txXfrm>
        <a:off x="2349828" y="1576968"/>
        <a:ext cx="1035730" cy="1169152"/>
      </dsp:txXfrm>
    </dsp:sp>
    <dsp:sp modelId="{F9D0502F-5C5F-40EB-88EC-89621C7B6CFB}">
      <dsp:nvSpPr>
        <dsp:cNvPr id="0" name=""/>
        <dsp:cNvSpPr/>
      </dsp:nvSpPr>
      <dsp:spPr>
        <a:xfrm>
          <a:off x="3529158" y="1576968"/>
          <a:ext cx="2204882" cy="1169152"/>
        </a:xfrm>
        <a:prstGeom prst="chevron">
          <a:avLst/>
        </a:prstGeom>
        <a:gradFill rotWithShape="0">
          <a:gsLst>
            <a:gs pos="0">
              <a:schemeClr val="accent4">
                <a:hueOff val="-4043921"/>
                <a:satOff val="30760"/>
                <a:lumOff val="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043921"/>
                <a:satOff val="30760"/>
                <a:lumOff val="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043921"/>
                <a:satOff val="30760"/>
                <a:lumOff val="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Import FHWA Transition</a:t>
          </a:r>
        </a:p>
      </dsp:txBody>
      <dsp:txXfrm>
        <a:off x="4113734" y="1576968"/>
        <a:ext cx="1035730" cy="1169152"/>
      </dsp:txXfrm>
    </dsp:sp>
    <dsp:sp modelId="{EA430224-10C1-40A0-BB3D-98F6D6BCAAAC}">
      <dsp:nvSpPr>
        <dsp:cNvPr id="0" name=""/>
        <dsp:cNvSpPr/>
      </dsp:nvSpPr>
      <dsp:spPr>
        <a:xfrm>
          <a:off x="5293065" y="1576968"/>
          <a:ext cx="2204882" cy="1169152"/>
        </a:xfrm>
        <a:prstGeom prst="chevron">
          <a:avLst/>
        </a:prstGeom>
        <a:gradFill rotWithShape="0">
          <a:gsLst>
            <a:gs pos="0">
              <a:schemeClr val="accent4">
                <a:hueOff val="-6065882"/>
                <a:satOff val="46141"/>
                <a:lumOff val="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065882"/>
                <a:satOff val="46141"/>
                <a:lumOff val="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065882"/>
                <a:satOff val="46141"/>
                <a:lumOff val="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Review Data</a:t>
          </a:r>
        </a:p>
      </dsp:txBody>
      <dsp:txXfrm>
        <a:off x="5877641" y="1576968"/>
        <a:ext cx="1035730" cy="1169152"/>
      </dsp:txXfrm>
    </dsp:sp>
    <dsp:sp modelId="{00E3EBA6-50FF-4407-BCE1-C2C7F6CD07B0}">
      <dsp:nvSpPr>
        <dsp:cNvPr id="0" name=""/>
        <dsp:cNvSpPr/>
      </dsp:nvSpPr>
      <dsp:spPr>
        <a:xfrm>
          <a:off x="7056971" y="1576968"/>
          <a:ext cx="2204882" cy="1169152"/>
        </a:xfrm>
        <a:prstGeom prst="chevron">
          <a:avLst/>
        </a:prstGeom>
        <a:gradFill rotWithShape="0">
          <a:gsLst>
            <a:gs pos="0">
              <a:schemeClr val="accent4">
                <a:hueOff val="-8087843"/>
                <a:satOff val="61521"/>
                <a:lumOff val="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087843"/>
                <a:satOff val="61521"/>
                <a:lumOff val="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087843"/>
                <a:satOff val="61521"/>
                <a:lumOff val="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Add/Edit Data</a:t>
          </a:r>
        </a:p>
      </dsp:txBody>
      <dsp:txXfrm>
        <a:off x="7641547" y="1576968"/>
        <a:ext cx="1035730" cy="1169152"/>
      </dsp:txXfrm>
    </dsp:sp>
    <dsp:sp modelId="{1BD26877-D4B8-40B4-8D7B-140FD52CF558}">
      <dsp:nvSpPr>
        <dsp:cNvPr id="0" name=""/>
        <dsp:cNvSpPr/>
      </dsp:nvSpPr>
      <dsp:spPr>
        <a:xfrm>
          <a:off x="8820877" y="1576968"/>
          <a:ext cx="2204882" cy="1169152"/>
        </a:xfrm>
        <a:prstGeom prst="chevron">
          <a:avLst/>
        </a:prstGeom>
        <a:gradFill rotWithShape="0">
          <a:gsLst>
            <a:gs pos="0">
              <a:schemeClr val="accent4">
                <a:hueOff val="-10109803"/>
                <a:satOff val="76901"/>
                <a:lumOff val="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0109803"/>
                <a:satOff val="76901"/>
                <a:lumOff val="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0109803"/>
                <a:satOff val="76901"/>
                <a:lumOff val="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Export SNBI Data</a:t>
          </a:r>
        </a:p>
      </dsp:txBody>
      <dsp:txXfrm>
        <a:off x="9405453" y="1576968"/>
        <a:ext cx="1035730" cy="1169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2435E-59FD-487A-BEF9-1B887CE1D246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AD3D9-E917-455F-BEF8-ADC2914BF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7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20 State Agencies including (Forest Service and Army Corp) + FHWA + Consultants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40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3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40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79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53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92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85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91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88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39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a little background. The new NBIS has been YEARS in the making. It went through many iterations OVER THE YEARS. The proposed rule finally came out in November of 2019. After a 30-month long hiatus, the final rule was published. The reg became effective in June. This is a huge milestone for FHWA.</a:t>
            </a:r>
          </a:p>
          <a:p>
            <a:endParaRPr lang="en-US" dirty="0">
              <a:cs typeface="Calibri"/>
            </a:endParaRPr>
          </a:p>
          <a:p>
            <a:r>
              <a:rPr lang="en-US" dirty="0"/>
              <a:t>??Which image is related to which bullet point??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4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71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78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48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240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424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30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080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500k to gain access in 2023</a:t>
            </a:r>
          </a:p>
          <a:p>
            <a:r>
              <a:rPr lang="en-US"/>
              <a:t>Otherwise in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43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500k to gain access in 2023</a:t>
            </a:r>
          </a:p>
          <a:p>
            <a:r>
              <a:rPr lang="en-US" dirty="0"/>
              <a:t>Otherwise in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60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500k to gain access in 2023</a:t>
            </a:r>
          </a:p>
          <a:p>
            <a:r>
              <a:rPr lang="en-US"/>
              <a:t>Otherwise in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20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Supposed to come out in March, it is now being delayed to mid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79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04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83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55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AD3D9-E917-455F-BEF8-ADC2914BFB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31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4349B-7F5A-43DB-A5C1-9E11F5B1B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F089F-B3AA-4E52-AEBA-3439440E2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708B3-DBA9-4878-A234-D964F364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BC85-5D22-4D3E-8AB7-08075C34EFF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DBEAA-20CF-49C7-8CE2-103435A8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8B8D6-81AF-401E-8E76-83FB37F0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724D-D4E4-4355-8296-BCF435035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13A31-8F21-4F93-BB11-C05F9D03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5B9B63-1768-4A7D-8860-8FDE0E2FF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8084-4607-4765-96BB-DFB33F6FD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BC85-5D22-4D3E-8AB7-08075C34EFF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00D77-48A4-48A8-91CD-308CCF79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49F5E-EA59-4565-B5E6-A9EDBE24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724D-D4E4-4355-8296-BCF435035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7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EA4534-5EEE-4622-B80E-528FF39DC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89C1B-36BD-4C50-A3AF-E1F6EC901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5DF55-DA0A-447F-81CD-463566FA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BC85-5D22-4D3E-8AB7-08075C34EFF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EEFAF-9129-4804-B704-F131E03B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D0676-2242-49C5-B704-F4551C46A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724D-D4E4-4355-8296-BCF435035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9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090D0-3707-44F8-9399-8C770FE0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C15BE-259F-4302-9B62-C2C329420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1549F-0878-4719-8D18-05FBE9B98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BC85-5D22-4D3E-8AB7-08075C34EFF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42CD6-8544-439F-B8DD-6542DA6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2F667-DA8C-40DD-A17E-A4BD9A19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724D-D4E4-4355-8296-BCF435035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9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F3465-AB3C-4D53-AA12-48C7E183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0E017-BE97-4AA4-8729-C23D130D3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947AF-F4FA-4E5D-BEF4-AE8949BB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BC85-5D22-4D3E-8AB7-08075C34EFF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F14C0-19CC-48FC-9C41-1913053FC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51509-8C62-46C2-BFA4-9DCD06CE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724D-D4E4-4355-8296-BCF435035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8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AE5C8-5DAE-4595-9453-E3C3B2D74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57B8E-3284-415D-9296-817605D62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F2A1A-6E35-4C54-8875-E80B5B5BE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C62F8-5530-4807-B333-E5FC7BC3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BC85-5D22-4D3E-8AB7-08075C34EFF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02DAC-CC4C-43F4-A405-E65E4BC9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C9C3C-9C61-4FCB-8804-1E4C393A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724D-D4E4-4355-8296-BCF435035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3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751D-B1DD-4550-AD18-BBE6F56F9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F3AAC-BB48-4526-A656-352CD68C0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7C72C-0BF9-4AAD-9397-005D01FE0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21694-772B-47E3-95EF-2A92440BC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E752A-9182-459B-86FF-2F021698E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248594-1148-4066-A452-D7D58E04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BC85-5D22-4D3E-8AB7-08075C34EFF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AE7EAF-D303-4522-930C-36C4A95F8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7F1FBE-5619-4C4E-9511-DC26F837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724D-D4E4-4355-8296-BCF435035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6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AB66C-EC73-473E-BB65-5D9A95EBD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86" y="219846"/>
            <a:ext cx="10515600" cy="466344"/>
          </a:xfrm>
        </p:spPr>
        <p:txBody>
          <a:bodyPr/>
          <a:lstStyle>
            <a:lvl1pPr>
              <a:defRPr sz="2400" b="1"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984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21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7EF2-AFFE-4DBC-8864-996B078A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A711F-153E-47E8-B605-FBF5435F2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CF2CD-E8D0-4AB0-A493-625F8C1FD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9F066-387F-4D29-B717-E428D7D3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BC85-5D22-4D3E-8AB7-08075C34EFF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01FBC-5F48-44D3-B797-C48F21FC4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D1D26-B727-4884-83F3-F9EC6C0B2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724D-D4E4-4355-8296-BCF435035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9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C589C-19D8-4C6B-BF54-6507608A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15C8ED-C88C-4FFE-B857-5C27A94085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47412-A3A1-4F1A-957D-426C6012F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D57CC-737C-4ABC-9EFF-409809435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BC85-5D22-4D3E-8AB7-08075C34EFF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57B22-6AD4-495F-85B6-9600FEF76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5915D-FE8C-4223-955A-073D52DA0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724D-D4E4-4355-8296-BCF435035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8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E8284C-6E71-4BDA-9861-43DF93A3A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95803-5E08-42E2-B384-6B49B9786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1ACCC-D182-425F-BB16-A9FAB1472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1BC85-5D22-4D3E-8AB7-08075C34EFF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C718C-E062-4813-AF38-B7C6E70F6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B9F08-D685-4624-9DFF-9887FD54B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1724D-D4E4-4355-8296-BCF435035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2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0937EE73-E40A-BCFA-89C0-E6ECA5560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6086" y="-11484"/>
            <a:ext cx="12227393" cy="6869484"/>
          </a:xfrm>
          <a:prstGeom prst="rect">
            <a:avLst/>
          </a:prstGeom>
        </p:spPr>
      </p:pic>
      <p:sp>
        <p:nvSpPr>
          <p:cNvPr id="65" name="Graphic 31">
            <a:extLst>
              <a:ext uri="{FF2B5EF4-FFF2-40B4-BE49-F238E27FC236}">
                <a16:creationId xmlns:a16="http://schemas.microsoft.com/office/drawing/2014/main" id="{E7FCEE27-E661-ED29-B79E-047E4649CBA8}"/>
              </a:ext>
            </a:extLst>
          </p:cNvPr>
          <p:cNvSpPr/>
          <p:nvPr/>
        </p:nvSpPr>
        <p:spPr>
          <a:xfrm>
            <a:off x="6786219" y="-9525"/>
            <a:ext cx="5405297" cy="1409554"/>
          </a:xfrm>
          <a:custGeom>
            <a:avLst/>
            <a:gdLst>
              <a:gd name="connsiteX0" fmla="*/ 0 w 5357672"/>
              <a:gd name="connsiteY0" fmla="*/ 0 h 1400029"/>
              <a:gd name="connsiteX1" fmla="*/ 5357672 w 5357672"/>
              <a:gd name="connsiteY1" fmla="*/ 0 h 1400029"/>
              <a:gd name="connsiteX2" fmla="*/ 5357672 w 5357672"/>
              <a:gd name="connsiteY2" fmla="*/ 1400029 h 1400029"/>
              <a:gd name="connsiteX3" fmla="*/ 0 w 5357672"/>
              <a:gd name="connsiteY3" fmla="*/ 1400029 h 1400029"/>
              <a:gd name="connsiteX4" fmla="*/ 0 w 5357672"/>
              <a:gd name="connsiteY4" fmla="*/ 0 h 1400029"/>
              <a:gd name="connsiteX0" fmla="*/ 495300 w 5357672"/>
              <a:gd name="connsiteY0" fmla="*/ 0 h 1400029"/>
              <a:gd name="connsiteX1" fmla="*/ 5357672 w 5357672"/>
              <a:gd name="connsiteY1" fmla="*/ 0 h 1400029"/>
              <a:gd name="connsiteX2" fmla="*/ 5357672 w 5357672"/>
              <a:gd name="connsiteY2" fmla="*/ 1400029 h 1400029"/>
              <a:gd name="connsiteX3" fmla="*/ 0 w 5357672"/>
              <a:gd name="connsiteY3" fmla="*/ 1400029 h 1400029"/>
              <a:gd name="connsiteX4" fmla="*/ 495300 w 5357672"/>
              <a:gd name="connsiteY4" fmla="*/ 0 h 1400029"/>
              <a:gd name="connsiteX0" fmla="*/ 619125 w 5481497"/>
              <a:gd name="connsiteY0" fmla="*/ 0 h 1400029"/>
              <a:gd name="connsiteX1" fmla="*/ 5481497 w 5481497"/>
              <a:gd name="connsiteY1" fmla="*/ 0 h 1400029"/>
              <a:gd name="connsiteX2" fmla="*/ 5481497 w 5481497"/>
              <a:gd name="connsiteY2" fmla="*/ 1400029 h 1400029"/>
              <a:gd name="connsiteX3" fmla="*/ 0 w 5481497"/>
              <a:gd name="connsiteY3" fmla="*/ 1400029 h 1400029"/>
              <a:gd name="connsiteX4" fmla="*/ 619125 w 5481497"/>
              <a:gd name="connsiteY4" fmla="*/ 0 h 1400029"/>
              <a:gd name="connsiteX0" fmla="*/ 590550 w 5452922"/>
              <a:gd name="connsiteY0" fmla="*/ 0 h 1400029"/>
              <a:gd name="connsiteX1" fmla="*/ 5452922 w 5452922"/>
              <a:gd name="connsiteY1" fmla="*/ 0 h 1400029"/>
              <a:gd name="connsiteX2" fmla="*/ 5452922 w 5452922"/>
              <a:gd name="connsiteY2" fmla="*/ 1400029 h 1400029"/>
              <a:gd name="connsiteX3" fmla="*/ 0 w 5452922"/>
              <a:gd name="connsiteY3" fmla="*/ 1400029 h 1400029"/>
              <a:gd name="connsiteX4" fmla="*/ 590550 w 5452922"/>
              <a:gd name="connsiteY4" fmla="*/ 0 h 1400029"/>
              <a:gd name="connsiteX0" fmla="*/ 523875 w 5452922"/>
              <a:gd name="connsiteY0" fmla="*/ 0 h 1409554"/>
              <a:gd name="connsiteX1" fmla="*/ 5452922 w 5452922"/>
              <a:gd name="connsiteY1" fmla="*/ 9525 h 1409554"/>
              <a:gd name="connsiteX2" fmla="*/ 5452922 w 5452922"/>
              <a:gd name="connsiteY2" fmla="*/ 1409554 h 1409554"/>
              <a:gd name="connsiteX3" fmla="*/ 0 w 5452922"/>
              <a:gd name="connsiteY3" fmla="*/ 1409554 h 1409554"/>
              <a:gd name="connsiteX4" fmla="*/ 523875 w 5452922"/>
              <a:gd name="connsiteY4" fmla="*/ 0 h 1409554"/>
              <a:gd name="connsiteX0" fmla="*/ 476250 w 5405297"/>
              <a:gd name="connsiteY0" fmla="*/ 0 h 1409554"/>
              <a:gd name="connsiteX1" fmla="*/ 5405297 w 5405297"/>
              <a:gd name="connsiteY1" fmla="*/ 9525 h 1409554"/>
              <a:gd name="connsiteX2" fmla="*/ 5405297 w 5405297"/>
              <a:gd name="connsiteY2" fmla="*/ 1409554 h 1409554"/>
              <a:gd name="connsiteX3" fmla="*/ 0 w 5405297"/>
              <a:gd name="connsiteY3" fmla="*/ 1409554 h 1409554"/>
              <a:gd name="connsiteX4" fmla="*/ 476250 w 5405297"/>
              <a:gd name="connsiteY4" fmla="*/ 0 h 140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5297" h="1409554">
                <a:moveTo>
                  <a:pt x="476250" y="0"/>
                </a:moveTo>
                <a:lnTo>
                  <a:pt x="5405297" y="9525"/>
                </a:lnTo>
                <a:lnTo>
                  <a:pt x="5405297" y="1409554"/>
                </a:lnTo>
                <a:lnTo>
                  <a:pt x="0" y="1409554"/>
                </a:lnTo>
                <a:lnTo>
                  <a:pt x="476250" y="0"/>
                </a:lnTo>
                <a:close/>
              </a:path>
            </a:pathLst>
          </a:custGeom>
          <a:solidFill>
            <a:srgbClr val="E9F7FF"/>
          </a:solidFill>
          <a:ln w="370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sp>
        <p:nvSpPr>
          <p:cNvPr id="66" name="Graphic 60">
            <a:extLst>
              <a:ext uri="{FF2B5EF4-FFF2-40B4-BE49-F238E27FC236}">
                <a16:creationId xmlns:a16="http://schemas.microsoft.com/office/drawing/2014/main" id="{45061C68-3411-1D6C-83C3-28965F9C20AF}"/>
              </a:ext>
            </a:extLst>
          </p:cNvPr>
          <p:cNvSpPr/>
          <p:nvPr/>
        </p:nvSpPr>
        <p:spPr>
          <a:xfrm>
            <a:off x="-35393" y="1401988"/>
            <a:ext cx="12226700" cy="3393670"/>
          </a:xfrm>
          <a:custGeom>
            <a:avLst/>
            <a:gdLst>
              <a:gd name="connsiteX0" fmla="*/ 0 w 12226700"/>
              <a:gd name="connsiteY0" fmla="*/ 0 h 3393670"/>
              <a:gd name="connsiteX1" fmla="*/ 12226700 w 12226700"/>
              <a:gd name="connsiteY1" fmla="*/ 0 h 3393670"/>
              <a:gd name="connsiteX2" fmla="*/ 12226700 w 12226700"/>
              <a:gd name="connsiteY2" fmla="*/ 3393671 h 3393670"/>
              <a:gd name="connsiteX3" fmla="*/ 0 w 12226700"/>
              <a:gd name="connsiteY3" fmla="*/ 3393671 h 339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6700" h="3393670">
                <a:moveTo>
                  <a:pt x="0" y="0"/>
                </a:moveTo>
                <a:lnTo>
                  <a:pt x="12226700" y="0"/>
                </a:lnTo>
                <a:lnTo>
                  <a:pt x="12226700" y="3393671"/>
                </a:lnTo>
                <a:lnTo>
                  <a:pt x="0" y="3393671"/>
                </a:lnTo>
                <a:close/>
              </a:path>
            </a:pathLst>
          </a:custGeom>
          <a:gradFill flip="none" rotWithShape="1">
            <a:gsLst>
              <a:gs pos="100000">
                <a:srgbClr val="164E9E"/>
              </a:gs>
              <a:gs pos="0">
                <a:srgbClr val="0079C0">
                  <a:lumMod val="97000"/>
                  <a:lumOff val="3000"/>
                </a:srgbClr>
              </a:gs>
            </a:gsLst>
            <a:lin ang="13500000" scaled="1"/>
            <a:tileRect/>
          </a:gradFill>
          <a:ln w="4074" cap="flat">
            <a:noFill/>
            <a:prstDash val="solid"/>
            <a:miter/>
          </a:ln>
          <a:effectLst>
            <a:outerShdw blurRad="596900" dist="355600" dir="5400000" sx="83000" sy="83000" algn="ctr" rotWithShape="0">
              <a:srgbClr val="000000">
                <a:alpha val="33000"/>
              </a:srgbClr>
            </a:outerShdw>
          </a:effectLst>
        </p:spPr>
        <p:txBody>
          <a:bodyPr rtlCol="0" anchor="ctr"/>
          <a:lstStyle/>
          <a:p>
            <a:endParaRPr lang="en-IN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C4E17C-D5B8-8A40-26B5-D09E7CC34DB3}"/>
              </a:ext>
            </a:extLst>
          </p:cNvPr>
          <p:cNvGrpSpPr/>
          <p:nvPr/>
        </p:nvGrpSpPr>
        <p:grpSpPr>
          <a:xfrm>
            <a:off x="700414" y="5898326"/>
            <a:ext cx="10772639" cy="461800"/>
            <a:chOff x="718136" y="5754683"/>
            <a:chExt cx="10137419" cy="428455"/>
          </a:xfrm>
        </p:grpSpPr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3C39F72F-50E4-31A8-8370-C173D90F1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4" t="13166" r="5006" b="17900"/>
            <a:stretch/>
          </p:blipFill>
          <p:spPr>
            <a:xfrm>
              <a:off x="718136" y="5760526"/>
              <a:ext cx="940123" cy="416756"/>
            </a:xfrm>
            <a:prstGeom prst="rect">
              <a:avLst/>
            </a:prstGeom>
          </p:spPr>
        </p:pic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D8AC67AA-7398-9745-6C87-58D278AB06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3" t="26229" r="7817" b="19537"/>
            <a:stretch/>
          </p:blipFill>
          <p:spPr>
            <a:xfrm>
              <a:off x="3115542" y="5802218"/>
              <a:ext cx="904866" cy="333372"/>
            </a:xfrm>
            <a:prstGeom prst="rect">
              <a:avLst/>
            </a:prstGeom>
          </p:spPr>
        </p:pic>
        <p:pic>
          <p:nvPicPr>
            <p:cNvPr id="16" name="Picture 15" descr="Logo&#10;&#10;Description automatically generated">
              <a:extLst>
                <a:ext uri="{FF2B5EF4-FFF2-40B4-BE49-F238E27FC236}">
                  <a16:creationId xmlns:a16="http://schemas.microsoft.com/office/drawing/2014/main" id="{E6C1E42C-9268-D9F1-E838-2979CA210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1767" y="5838411"/>
              <a:ext cx="1010266" cy="260986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893727BD-F195-7D45-A133-4B5B28FC4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3916" y="5842191"/>
              <a:ext cx="1010264" cy="253426"/>
            </a:xfrm>
            <a:prstGeom prst="rect">
              <a:avLst/>
            </a:prstGeom>
          </p:spPr>
        </p:pic>
        <p:pic>
          <p:nvPicPr>
            <p:cNvPr id="18" name="Picture 17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B4FBF77-FE24-BF30-84C3-E58BE78C5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689" y="5849111"/>
              <a:ext cx="1066670" cy="239585"/>
            </a:xfrm>
            <a:prstGeom prst="rect">
              <a:avLst/>
            </a:prstGeom>
          </p:spPr>
        </p:pic>
        <p:pic>
          <p:nvPicPr>
            <p:cNvPr id="19" name="Picture 18" descr="Logo&#10;&#10;Description automatically generated">
              <a:extLst>
                <a:ext uri="{FF2B5EF4-FFF2-40B4-BE49-F238E27FC236}">
                  <a16:creationId xmlns:a16="http://schemas.microsoft.com/office/drawing/2014/main" id="{73B68F32-B3E2-BB5C-0680-F07D80169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3200" y="5835867"/>
              <a:ext cx="961506" cy="266082"/>
            </a:xfrm>
            <a:prstGeom prst="rect">
              <a:avLst/>
            </a:prstGeom>
          </p:spPr>
        </p:pic>
        <p:pic>
          <p:nvPicPr>
            <p:cNvPr id="20" name="Picture 19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66D3BCC6-567B-A2BC-E552-08F727624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4305" y="5769643"/>
              <a:ext cx="911824" cy="398530"/>
            </a:xfrm>
            <a:prstGeom prst="rect">
              <a:avLst/>
            </a:prstGeom>
          </p:spPr>
        </p:pic>
        <p:pic>
          <p:nvPicPr>
            <p:cNvPr id="21" name="Picture 2" descr="Kansas Department of Transportation - Wikipedia">
              <a:extLst>
                <a:ext uri="{FF2B5EF4-FFF2-40B4-BE49-F238E27FC236}">
                  <a16:creationId xmlns:a16="http://schemas.microsoft.com/office/drawing/2014/main" id="{E3B7D1A9-2EEA-62D9-51CD-567FC8CD8F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8214" y="5754683"/>
              <a:ext cx="793435" cy="428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Logo&#10;&#10;Description automatically generated">
              <a:extLst>
                <a:ext uri="{FF2B5EF4-FFF2-40B4-BE49-F238E27FC236}">
                  <a16:creationId xmlns:a16="http://schemas.microsoft.com/office/drawing/2014/main" id="{598822B1-ADA2-1470-1E6E-0899DE2EAF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2" t="9472" r="7574" b="6024"/>
            <a:stretch/>
          </p:blipFill>
          <p:spPr>
            <a:xfrm>
              <a:off x="10105161" y="5766720"/>
              <a:ext cx="750394" cy="404375"/>
            </a:xfrm>
            <a:prstGeom prst="rect">
              <a:avLst/>
            </a:prstGeom>
          </p:spPr>
        </p:pic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20A16A37-219B-F8D1-25B4-17A05EA019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0414" y="449027"/>
            <a:ext cx="2747636" cy="486923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6E6E45DB-5BD9-716E-5EA1-4C42249E667B}"/>
              </a:ext>
            </a:extLst>
          </p:cNvPr>
          <p:cNvGrpSpPr/>
          <p:nvPr/>
        </p:nvGrpSpPr>
        <p:grpSpPr>
          <a:xfrm>
            <a:off x="-36086" y="2100944"/>
            <a:ext cx="10564032" cy="1790650"/>
            <a:chOff x="250189" y="214183"/>
            <a:chExt cx="10564032" cy="179065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17AAB62-31BD-F8C4-5DAE-06571D213DB8}"/>
                </a:ext>
              </a:extLst>
            </p:cNvPr>
            <p:cNvSpPr txBox="1"/>
            <p:nvPr/>
          </p:nvSpPr>
          <p:spPr>
            <a:xfrm>
              <a:off x="857775" y="214183"/>
              <a:ext cx="995644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E8F6FD"/>
                  </a:solidFill>
                  <a:latin typeface="Montserrat" pitchFamily="2" charset="0"/>
                </a:rPr>
                <a:t>SNBI Transition</a:t>
              </a:r>
            </a:p>
            <a:p>
              <a:r>
                <a:rPr lang="en-US" sz="4400" b="1" dirty="0">
                  <a:solidFill>
                    <a:srgbClr val="E8F6FD"/>
                  </a:solidFill>
                  <a:latin typeface="Montserrat" pitchFamily="2" charset="0"/>
                </a:rPr>
                <a:t>Tool for Everyone</a:t>
              </a: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7C79B7E-69AF-4DB7-9EEF-A7FB2E1985AD}"/>
                </a:ext>
              </a:extLst>
            </p:cNvPr>
            <p:cNvSpPr/>
            <p:nvPr/>
          </p:nvSpPr>
          <p:spPr>
            <a:xfrm flipV="1">
              <a:off x="250189" y="1979633"/>
              <a:ext cx="5893961" cy="25200"/>
            </a:xfrm>
            <a:custGeom>
              <a:avLst/>
              <a:gdLst>
                <a:gd name="connsiteX0" fmla="*/ 0 w 1381315"/>
                <a:gd name="connsiteY0" fmla="*/ 0 h 48386"/>
                <a:gd name="connsiteX1" fmla="*/ 1381315 w 1381315"/>
                <a:gd name="connsiteY1" fmla="*/ 0 h 48386"/>
                <a:gd name="connsiteX2" fmla="*/ 1381315 w 1381315"/>
                <a:gd name="connsiteY2" fmla="*/ 48387 h 48386"/>
                <a:gd name="connsiteX3" fmla="*/ 0 w 1381315"/>
                <a:gd name="connsiteY3" fmla="*/ 48387 h 4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315" h="48386">
                  <a:moveTo>
                    <a:pt x="0" y="0"/>
                  </a:moveTo>
                  <a:lnTo>
                    <a:pt x="1381315" y="0"/>
                  </a:lnTo>
                  <a:lnTo>
                    <a:pt x="1381315" y="48387"/>
                  </a:lnTo>
                  <a:lnTo>
                    <a:pt x="0" y="48387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96758D-A3E9-07FC-DF68-616FC3B3D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90" y="490419"/>
            <a:ext cx="2357563" cy="42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indoor, black, screenshot&#10;&#10;Description automatically generated">
            <a:extLst>
              <a:ext uri="{FF2B5EF4-FFF2-40B4-BE49-F238E27FC236}">
                <a16:creationId xmlns:a16="http://schemas.microsoft.com/office/drawing/2014/main" id="{B0388B63-2F7A-7C9C-57BB-3B981284E1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77" y="1560059"/>
            <a:ext cx="5600325" cy="4464579"/>
          </a:xfrm>
          <a:prstGeom prst="rect">
            <a:avLst/>
          </a:prstGeom>
          <a:effectLst>
            <a:outerShdw blurRad="279400" dist="38100" dir="5400000" sx="103000" sy="103000" algn="t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804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9462C-FD1B-399E-7B22-C89CC9B75B13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6DE9D5-8EDB-8F40-08A4-5B9A20AE1EAC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F1A4A5A1-43B2-6196-F209-71DE4FA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6D5488-9178-FDF7-9FFE-C467F03BEECB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AC344-A2A4-41B3-9F8E-B5A47EBD63EF}"/>
              </a:ext>
            </a:extLst>
          </p:cNvPr>
          <p:cNvSpPr/>
          <p:nvPr/>
        </p:nvSpPr>
        <p:spPr>
          <a:xfrm>
            <a:off x="0" y="809011"/>
            <a:ext cx="1356931" cy="95250"/>
          </a:xfrm>
          <a:custGeom>
            <a:avLst/>
            <a:gdLst>
              <a:gd name="connsiteX0" fmla="*/ 0 w 1356931"/>
              <a:gd name="connsiteY0" fmla="*/ 0 h 95250"/>
              <a:gd name="connsiteX1" fmla="*/ 1356932 w 1356931"/>
              <a:gd name="connsiteY1" fmla="*/ 0 h 95250"/>
              <a:gd name="connsiteX2" fmla="*/ 1356932 w 1356931"/>
              <a:gd name="connsiteY2" fmla="*/ 95250 h 95250"/>
              <a:gd name="connsiteX3" fmla="*/ 0 w 1356931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31" h="95250">
                <a:moveTo>
                  <a:pt x="0" y="0"/>
                </a:moveTo>
                <a:lnTo>
                  <a:pt x="1356932" y="0"/>
                </a:lnTo>
                <a:lnTo>
                  <a:pt x="1356932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F7C4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B5852-7E7A-4244-B268-D8E69D962F76}"/>
              </a:ext>
            </a:extLst>
          </p:cNvPr>
          <p:cNvSpPr txBox="1"/>
          <p:nvPr/>
        </p:nvSpPr>
        <p:spPr>
          <a:xfrm>
            <a:off x="170957" y="203168"/>
            <a:ext cx="1021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1A26"/>
                </a:solidFill>
                <a:latin typeface="Montserrat" panose="02000505000000020004" pitchFamily="2" charset="0"/>
              </a:rPr>
              <a:t>FHWA Transition Tool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D6FBC-B06D-0B34-03EA-4D4FE3857FF0}"/>
              </a:ext>
            </a:extLst>
          </p:cNvPr>
          <p:cNvSpPr txBox="1"/>
          <p:nvPr/>
        </p:nvSpPr>
        <p:spPr>
          <a:xfrm>
            <a:off x="6353155" y="1898538"/>
            <a:ext cx="4996225" cy="3457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i="1" dirty="0">
                <a:solidFill>
                  <a:srgbClr val="107ABF"/>
                </a:solidFill>
                <a:latin typeface="Montserrat Medium" pitchFamily="2" charset="0"/>
              </a:rPr>
              <a:t>Potential Limitations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Require conversion from JSON to Excel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Not easy to do side-by-side comparison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Does not support agency fields to SNBI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One size fits all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66C956-490D-2E39-5FC9-A959A1400F42}"/>
              </a:ext>
            </a:extLst>
          </p:cNvPr>
          <p:cNvSpPr txBox="1"/>
          <p:nvPr/>
        </p:nvSpPr>
        <p:spPr>
          <a:xfrm>
            <a:off x="1356930" y="1898538"/>
            <a:ext cx="4996225" cy="3457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i="1" dirty="0">
                <a:solidFill>
                  <a:srgbClr val="107ABF"/>
                </a:solidFill>
                <a:latin typeface="Montserrat Medium" pitchFamily="2" charset="0"/>
              </a:rPr>
              <a:t>Benefits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Source of truth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Ability to import NBI tape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Convert clean and partial transitions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Provide JSON output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896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9462C-FD1B-399E-7B22-C89CC9B75B13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6DE9D5-8EDB-8F40-08A4-5B9A20AE1EAC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F1A4A5A1-43B2-6196-F209-71DE4FA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6D5488-9178-FDF7-9FFE-C467F03BEECB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AC344-A2A4-41B3-9F8E-B5A47EBD63EF}"/>
              </a:ext>
            </a:extLst>
          </p:cNvPr>
          <p:cNvSpPr/>
          <p:nvPr/>
        </p:nvSpPr>
        <p:spPr>
          <a:xfrm>
            <a:off x="0" y="809011"/>
            <a:ext cx="1356931" cy="95250"/>
          </a:xfrm>
          <a:custGeom>
            <a:avLst/>
            <a:gdLst>
              <a:gd name="connsiteX0" fmla="*/ 0 w 1356931"/>
              <a:gd name="connsiteY0" fmla="*/ 0 h 95250"/>
              <a:gd name="connsiteX1" fmla="*/ 1356932 w 1356931"/>
              <a:gd name="connsiteY1" fmla="*/ 0 h 95250"/>
              <a:gd name="connsiteX2" fmla="*/ 1356932 w 1356931"/>
              <a:gd name="connsiteY2" fmla="*/ 95250 h 95250"/>
              <a:gd name="connsiteX3" fmla="*/ 0 w 1356931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31" h="95250">
                <a:moveTo>
                  <a:pt x="0" y="0"/>
                </a:moveTo>
                <a:lnTo>
                  <a:pt x="1356932" y="0"/>
                </a:lnTo>
                <a:lnTo>
                  <a:pt x="1356932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F7C4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B5852-7E7A-4244-B268-D8E69D962F76}"/>
              </a:ext>
            </a:extLst>
          </p:cNvPr>
          <p:cNvSpPr txBox="1"/>
          <p:nvPr/>
        </p:nvSpPr>
        <p:spPr>
          <a:xfrm>
            <a:off x="170957" y="203168"/>
            <a:ext cx="1021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1A26"/>
                </a:solidFill>
                <a:latin typeface="Montserrat" panose="02000505000000020004" pitchFamily="2" charset="0"/>
              </a:rPr>
              <a:t>Our Mission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D6FBC-B06D-0B34-03EA-4D4FE3857FF0}"/>
              </a:ext>
            </a:extLst>
          </p:cNvPr>
          <p:cNvSpPr txBox="1"/>
          <p:nvPr/>
        </p:nvSpPr>
        <p:spPr>
          <a:xfrm>
            <a:off x="1356931" y="1683094"/>
            <a:ext cx="10219952" cy="3888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Provide a standalone platform for any agencies to collect SNBI data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Offer data visualization and analytics for such complex set of data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Allow side-by-side comparison between NBI and SNBI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Support multi-user collaboration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Support transition logic based on the FHWA crosswalk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Provide seamless import and export functionalities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Allow agencies to stage their SNBI data before going to production</a:t>
            </a:r>
          </a:p>
        </p:txBody>
      </p:sp>
    </p:spTree>
    <p:extLst>
      <p:ext uri="{BB962C8B-B14F-4D97-AF65-F5344CB8AC3E}">
        <p14:creationId xmlns:p14="http://schemas.microsoft.com/office/powerpoint/2010/main" val="2161181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660E7D3-96B3-4E5E-B9DE-72658AFF4F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5221"/>
          <a:stretch/>
        </p:blipFill>
        <p:spPr>
          <a:xfrm>
            <a:off x="0" y="11575"/>
            <a:ext cx="12192000" cy="22128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5CD668-9FF6-44AB-8F49-2E4F8C499119}"/>
              </a:ext>
            </a:extLst>
          </p:cNvPr>
          <p:cNvSpPr txBox="1"/>
          <p:nvPr/>
        </p:nvSpPr>
        <p:spPr>
          <a:xfrm>
            <a:off x="1778613" y="3561491"/>
            <a:ext cx="8634774" cy="120032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3600" b="1" dirty="0">
                <a:solidFill>
                  <a:srgbClr val="141A26"/>
                </a:solidFill>
                <a:latin typeface="Montserrat Medium" pitchFamily="2" charset="0"/>
              </a:rPr>
              <a:t>SNBI</a:t>
            </a:r>
            <a:r>
              <a:rPr lang="en-US" sz="3600" b="1" dirty="0">
                <a:solidFill>
                  <a:srgbClr val="107ABF"/>
                </a:solidFill>
                <a:latin typeface="Montserrat" panose="02000505000000020004" pitchFamily="2" charset="0"/>
              </a:rPr>
              <a:t>X</a:t>
            </a:r>
          </a:p>
          <a:p>
            <a:pPr algn="ctr"/>
            <a:r>
              <a:rPr lang="en-US" sz="3600" b="1" dirty="0">
                <a:solidFill>
                  <a:srgbClr val="107ABF"/>
                </a:solidFill>
                <a:latin typeface="Montserrat" panose="02000505000000020004" pitchFamily="2" charset="0"/>
              </a:rPr>
              <a:t>Transition Tool for Everyone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97D1FA-68B5-FB90-412D-B9C06BFB6B86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B45D078-5881-FA3C-A394-10DD88271E3D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114012D6-E167-96E7-EF97-32AD642E4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65A26FB-F5B7-6726-D607-C726B9E6878D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1900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9462C-FD1B-399E-7B22-C89CC9B75B13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6DE9D5-8EDB-8F40-08A4-5B9A20AE1EAC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F1A4A5A1-43B2-6196-F209-71DE4FA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6D5488-9178-FDF7-9FFE-C467F03BEECB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AC344-A2A4-41B3-9F8E-B5A47EBD63EF}"/>
              </a:ext>
            </a:extLst>
          </p:cNvPr>
          <p:cNvSpPr/>
          <p:nvPr/>
        </p:nvSpPr>
        <p:spPr>
          <a:xfrm>
            <a:off x="0" y="809011"/>
            <a:ext cx="1356931" cy="95250"/>
          </a:xfrm>
          <a:custGeom>
            <a:avLst/>
            <a:gdLst>
              <a:gd name="connsiteX0" fmla="*/ 0 w 1356931"/>
              <a:gd name="connsiteY0" fmla="*/ 0 h 95250"/>
              <a:gd name="connsiteX1" fmla="*/ 1356932 w 1356931"/>
              <a:gd name="connsiteY1" fmla="*/ 0 h 95250"/>
              <a:gd name="connsiteX2" fmla="*/ 1356932 w 1356931"/>
              <a:gd name="connsiteY2" fmla="*/ 95250 h 95250"/>
              <a:gd name="connsiteX3" fmla="*/ 0 w 1356931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31" h="95250">
                <a:moveTo>
                  <a:pt x="0" y="0"/>
                </a:moveTo>
                <a:lnTo>
                  <a:pt x="1356932" y="0"/>
                </a:lnTo>
                <a:lnTo>
                  <a:pt x="1356932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F7C4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B5852-7E7A-4244-B268-D8E69D962F76}"/>
              </a:ext>
            </a:extLst>
          </p:cNvPr>
          <p:cNvSpPr txBox="1"/>
          <p:nvPr/>
        </p:nvSpPr>
        <p:spPr>
          <a:xfrm>
            <a:off x="170957" y="203168"/>
            <a:ext cx="1021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1A26"/>
                </a:solidFill>
                <a:latin typeface="Montserrat" panose="02000505000000020004" pitchFamily="2" charset="0"/>
              </a:rPr>
              <a:t>Let the software do the work for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E484C-8A5D-09D2-70CC-A0C45BFFF752}"/>
              </a:ext>
            </a:extLst>
          </p:cNvPr>
          <p:cNvSpPr txBox="1"/>
          <p:nvPr/>
        </p:nvSpPr>
        <p:spPr>
          <a:xfrm>
            <a:off x="1757303" y="5857370"/>
            <a:ext cx="8677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107ABF"/>
                </a:solidFill>
                <a:latin typeface="Montserrat Medium" pitchFamily="2" charset="0"/>
              </a:rPr>
              <a:t>No data processing is required from your end!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F114647-17FE-7C73-31D8-3C9CB0BF93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764057"/>
              </p:ext>
            </p:extLst>
          </p:nvPr>
        </p:nvGraphicFramePr>
        <p:xfrm>
          <a:off x="686670" y="1309917"/>
          <a:ext cx="11027107" cy="4323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0896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9462C-FD1B-399E-7B22-C89CC9B75B13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6DE9D5-8EDB-8F40-08A4-5B9A20AE1EAC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F1A4A5A1-43B2-6196-F209-71DE4FA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6D5488-9178-FDF7-9FFE-C467F03BEECB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AC344-A2A4-41B3-9F8E-B5A47EBD63EF}"/>
              </a:ext>
            </a:extLst>
          </p:cNvPr>
          <p:cNvSpPr/>
          <p:nvPr/>
        </p:nvSpPr>
        <p:spPr>
          <a:xfrm>
            <a:off x="0" y="809011"/>
            <a:ext cx="1356931" cy="95250"/>
          </a:xfrm>
          <a:custGeom>
            <a:avLst/>
            <a:gdLst>
              <a:gd name="connsiteX0" fmla="*/ 0 w 1356931"/>
              <a:gd name="connsiteY0" fmla="*/ 0 h 95250"/>
              <a:gd name="connsiteX1" fmla="*/ 1356932 w 1356931"/>
              <a:gd name="connsiteY1" fmla="*/ 0 h 95250"/>
              <a:gd name="connsiteX2" fmla="*/ 1356932 w 1356931"/>
              <a:gd name="connsiteY2" fmla="*/ 95250 h 95250"/>
              <a:gd name="connsiteX3" fmla="*/ 0 w 1356931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31" h="95250">
                <a:moveTo>
                  <a:pt x="0" y="0"/>
                </a:moveTo>
                <a:lnTo>
                  <a:pt x="1356932" y="0"/>
                </a:lnTo>
                <a:lnTo>
                  <a:pt x="1356932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F7C4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B5852-7E7A-4244-B268-D8E69D962F76}"/>
              </a:ext>
            </a:extLst>
          </p:cNvPr>
          <p:cNvSpPr txBox="1"/>
          <p:nvPr/>
        </p:nvSpPr>
        <p:spPr>
          <a:xfrm>
            <a:off x="170957" y="203168"/>
            <a:ext cx="1021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1A26"/>
                </a:solidFill>
                <a:latin typeface="Montserrat" panose="02000505000000020004" pitchFamily="2" charset="0"/>
              </a:rPr>
              <a:t>Smooth Transition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D6FBC-B06D-0B34-03EA-4D4FE3857FF0}"/>
              </a:ext>
            </a:extLst>
          </p:cNvPr>
          <p:cNvSpPr txBox="1"/>
          <p:nvPr/>
        </p:nvSpPr>
        <p:spPr>
          <a:xfrm>
            <a:off x="1356931" y="2038555"/>
            <a:ext cx="7234619" cy="27808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Start by importing your NBI tape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SNBIX has a built-in transition logic per the crosswalk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Automatically transition your NBI tape to SNBI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Upload FHWA Transition JSON if so desired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Will overwrite the internal transition values</a:t>
            </a:r>
          </a:p>
        </p:txBody>
      </p:sp>
    </p:spTree>
    <p:extLst>
      <p:ext uri="{BB962C8B-B14F-4D97-AF65-F5344CB8AC3E}">
        <p14:creationId xmlns:p14="http://schemas.microsoft.com/office/powerpoint/2010/main" val="2507433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9462C-FD1B-399E-7B22-C89CC9B75B13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6DE9D5-8EDB-8F40-08A4-5B9A20AE1EAC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F1A4A5A1-43B2-6196-F209-71DE4FA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6D5488-9178-FDF7-9FFE-C467F03BEECB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AC344-A2A4-41B3-9F8E-B5A47EBD63EF}"/>
              </a:ext>
            </a:extLst>
          </p:cNvPr>
          <p:cNvSpPr/>
          <p:nvPr/>
        </p:nvSpPr>
        <p:spPr>
          <a:xfrm>
            <a:off x="0" y="809011"/>
            <a:ext cx="1356931" cy="95250"/>
          </a:xfrm>
          <a:custGeom>
            <a:avLst/>
            <a:gdLst>
              <a:gd name="connsiteX0" fmla="*/ 0 w 1356931"/>
              <a:gd name="connsiteY0" fmla="*/ 0 h 95250"/>
              <a:gd name="connsiteX1" fmla="*/ 1356932 w 1356931"/>
              <a:gd name="connsiteY1" fmla="*/ 0 h 95250"/>
              <a:gd name="connsiteX2" fmla="*/ 1356932 w 1356931"/>
              <a:gd name="connsiteY2" fmla="*/ 95250 h 95250"/>
              <a:gd name="connsiteX3" fmla="*/ 0 w 1356931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31" h="95250">
                <a:moveTo>
                  <a:pt x="0" y="0"/>
                </a:moveTo>
                <a:lnTo>
                  <a:pt x="1356932" y="0"/>
                </a:lnTo>
                <a:lnTo>
                  <a:pt x="1356932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F7C4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B5852-7E7A-4244-B268-D8E69D962F76}"/>
              </a:ext>
            </a:extLst>
          </p:cNvPr>
          <p:cNvSpPr txBox="1"/>
          <p:nvPr/>
        </p:nvSpPr>
        <p:spPr>
          <a:xfrm>
            <a:off x="170957" y="203168"/>
            <a:ext cx="1021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1A26"/>
                </a:solidFill>
                <a:latin typeface="Montserrat" panose="02000505000000020004" pitchFamily="2" charset="0"/>
              </a:rPr>
              <a:t>The Power of Data Visualization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D6FBC-B06D-0B34-03EA-4D4FE3857FF0}"/>
              </a:ext>
            </a:extLst>
          </p:cNvPr>
          <p:cNvSpPr txBox="1"/>
          <p:nvPr/>
        </p:nvSpPr>
        <p:spPr>
          <a:xfrm>
            <a:off x="1356931" y="1040634"/>
            <a:ext cx="7329869" cy="5648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Allow side-by-side comparison between NBI and SNBI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FB499B-658F-B0FC-DBE1-725048B64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931" y="1927477"/>
            <a:ext cx="8091048" cy="43408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4EF87F-9F84-6ECB-52B3-93D593DD5C59}"/>
              </a:ext>
            </a:extLst>
          </p:cNvPr>
          <p:cNvSpPr/>
          <p:nvPr/>
        </p:nvSpPr>
        <p:spPr>
          <a:xfrm>
            <a:off x="1349610" y="2184769"/>
            <a:ext cx="2625490" cy="408352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outerShdw blurRad="1143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E3BEC9-B3D3-272F-12CC-BC5A52500284}"/>
              </a:ext>
            </a:extLst>
          </p:cNvPr>
          <p:cNvSpPr/>
          <p:nvPr/>
        </p:nvSpPr>
        <p:spPr>
          <a:xfrm>
            <a:off x="4031456" y="2184769"/>
            <a:ext cx="5295424" cy="408352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1143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00CCE5-61FA-69CE-71BE-1A0C9D2F382D}"/>
              </a:ext>
            </a:extLst>
          </p:cNvPr>
          <p:cNvSpPr/>
          <p:nvPr/>
        </p:nvSpPr>
        <p:spPr>
          <a:xfrm>
            <a:off x="2147020" y="3750277"/>
            <a:ext cx="1361286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Medium" pitchFamily="2" charset="0"/>
              </a:rPr>
              <a:t>NBI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462DFF-E9B7-C51C-AB4C-8BFA4165E282}"/>
              </a:ext>
            </a:extLst>
          </p:cNvPr>
          <p:cNvSpPr/>
          <p:nvPr/>
        </p:nvSpPr>
        <p:spPr>
          <a:xfrm>
            <a:off x="6860827" y="3750277"/>
            <a:ext cx="1750776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Medium" pitchFamily="2" charset="0"/>
              </a:rPr>
              <a:t>SNBI</a:t>
            </a:r>
          </a:p>
        </p:txBody>
      </p:sp>
    </p:spTree>
    <p:extLst>
      <p:ext uri="{BB962C8B-B14F-4D97-AF65-F5344CB8AC3E}">
        <p14:creationId xmlns:p14="http://schemas.microsoft.com/office/powerpoint/2010/main" val="248262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9462C-FD1B-399E-7B22-C89CC9B75B13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6DE9D5-8EDB-8F40-08A4-5B9A20AE1EAC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F1A4A5A1-43B2-6196-F209-71DE4FA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6D5488-9178-FDF7-9FFE-C467F03BEECB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AC344-A2A4-41B3-9F8E-B5A47EBD63EF}"/>
              </a:ext>
            </a:extLst>
          </p:cNvPr>
          <p:cNvSpPr/>
          <p:nvPr/>
        </p:nvSpPr>
        <p:spPr>
          <a:xfrm>
            <a:off x="0" y="809011"/>
            <a:ext cx="1356931" cy="95250"/>
          </a:xfrm>
          <a:custGeom>
            <a:avLst/>
            <a:gdLst>
              <a:gd name="connsiteX0" fmla="*/ 0 w 1356931"/>
              <a:gd name="connsiteY0" fmla="*/ 0 h 95250"/>
              <a:gd name="connsiteX1" fmla="*/ 1356932 w 1356931"/>
              <a:gd name="connsiteY1" fmla="*/ 0 h 95250"/>
              <a:gd name="connsiteX2" fmla="*/ 1356932 w 1356931"/>
              <a:gd name="connsiteY2" fmla="*/ 95250 h 95250"/>
              <a:gd name="connsiteX3" fmla="*/ 0 w 1356931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31" h="95250">
                <a:moveTo>
                  <a:pt x="0" y="0"/>
                </a:moveTo>
                <a:lnTo>
                  <a:pt x="1356932" y="0"/>
                </a:lnTo>
                <a:lnTo>
                  <a:pt x="1356932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F7C4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B5852-7E7A-4244-B268-D8E69D962F76}"/>
              </a:ext>
            </a:extLst>
          </p:cNvPr>
          <p:cNvSpPr txBox="1"/>
          <p:nvPr/>
        </p:nvSpPr>
        <p:spPr>
          <a:xfrm>
            <a:off x="170957" y="203168"/>
            <a:ext cx="1021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1A26"/>
                </a:solidFill>
                <a:latin typeface="Montserrat" panose="02000505000000020004" pitchFamily="2" charset="0"/>
              </a:rPr>
              <a:t>The Power of Data Visualization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D6FBC-B06D-0B34-03EA-4D4FE3857FF0}"/>
              </a:ext>
            </a:extLst>
          </p:cNvPr>
          <p:cNvSpPr txBox="1"/>
          <p:nvPr/>
        </p:nvSpPr>
        <p:spPr>
          <a:xfrm>
            <a:off x="1356931" y="883670"/>
            <a:ext cx="10729966" cy="10150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Allow side-by-side comparison between NBI and SNBI</a:t>
            </a:r>
          </a:p>
          <a:p>
            <a:pPr marL="342900" indent="-342900">
              <a:lnSpc>
                <a:spcPct val="150000"/>
              </a:lnSpc>
              <a:buBlip>
                <a:blip r:embed="rId4"/>
              </a:buBlip>
            </a:pPr>
            <a:r>
              <a:rPr lang="en-US" dirty="0"/>
              <a:t>Data transition is tagged and color-coded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FAB82D-E1A4-27D8-F7CC-7CC7A298F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931" y="2128459"/>
            <a:ext cx="4197292" cy="4158117"/>
          </a:xfrm>
          <a:prstGeom prst="rect">
            <a:avLst/>
          </a:prstGeom>
          <a:ln w="19050">
            <a:solidFill>
              <a:srgbClr val="141A26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589974-D9B8-F914-F37A-E7C522276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740" y="2128459"/>
            <a:ext cx="3765811" cy="4158117"/>
          </a:xfrm>
          <a:prstGeom prst="rect">
            <a:avLst/>
          </a:prstGeom>
          <a:ln>
            <a:solidFill>
              <a:srgbClr val="141A26"/>
            </a:solidFill>
          </a:ln>
        </p:spPr>
      </p:pic>
    </p:spTree>
    <p:extLst>
      <p:ext uri="{BB962C8B-B14F-4D97-AF65-F5344CB8AC3E}">
        <p14:creationId xmlns:p14="http://schemas.microsoft.com/office/powerpoint/2010/main" val="399912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9462C-FD1B-399E-7B22-C89CC9B75B13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6DE9D5-8EDB-8F40-08A4-5B9A20AE1EAC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F1A4A5A1-43B2-6196-F209-71DE4FA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6D5488-9178-FDF7-9FFE-C467F03BEECB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CA6D06BF-BC76-0640-9B2F-4F803540E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981" y="2420977"/>
            <a:ext cx="5739154" cy="3826103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AC344-A2A4-41B3-9F8E-B5A47EBD63EF}"/>
              </a:ext>
            </a:extLst>
          </p:cNvPr>
          <p:cNvSpPr/>
          <p:nvPr/>
        </p:nvSpPr>
        <p:spPr>
          <a:xfrm>
            <a:off x="0" y="809011"/>
            <a:ext cx="1356931" cy="95250"/>
          </a:xfrm>
          <a:custGeom>
            <a:avLst/>
            <a:gdLst>
              <a:gd name="connsiteX0" fmla="*/ 0 w 1356931"/>
              <a:gd name="connsiteY0" fmla="*/ 0 h 95250"/>
              <a:gd name="connsiteX1" fmla="*/ 1356932 w 1356931"/>
              <a:gd name="connsiteY1" fmla="*/ 0 h 95250"/>
              <a:gd name="connsiteX2" fmla="*/ 1356932 w 1356931"/>
              <a:gd name="connsiteY2" fmla="*/ 95250 h 95250"/>
              <a:gd name="connsiteX3" fmla="*/ 0 w 1356931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31" h="95250">
                <a:moveTo>
                  <a:pt x="0" y="0"/>
                </a:moveTo>
                <a:lnTo>
                  <a:pt x="1356932" y="0"/>
                </a:lnTo>
                <a:lnTo>
                  <a:pt x="1356932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F7C4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B5852-7E7A-4244-B268-D8E69D962F76}"/>
              </a:ext>
            </a:extLst>
          </p:cNvPr>
          <p:cNvSpPr txBox="1"/>
          <p:nvPr/>
        </p:nvSpPr>
        <p:spPr>
          <a:xfrm>
            <a:off x="170957" y="203168"/>
            <a:ext cx="1021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1A26"/>
                </a:solidFill>
                <a:latin typeface="Montserrat" panose="02000505000000020004" pitchFamily="2" charset="0"/>
              </a:rPr>
              <a:t>The Power of Data Visualization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D6FBC-B06D-0B34-03EA-4D4FE3857FF0}"/>
              </a:ext>
            </a:extLst>
          </p:cNvPr>
          <p:cNvSpPr txBox="1"/>
          <p:nvPr/>
        </p:nvSpPr>
        <p:spPr>
          <a:xfrm>
            <a:off x="1356931" y="900170"/>
            <a:ext cx="10729966" cy="12920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5"/>
              </a:buBlip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Allow side-by-side comparison between NBI and SNBI</a:t>
            </a:r>
          </a:p>
          <a:p>
            <a:pPr marL="342900" indent="-342900">
              <a:lnSpc>
                <a:spcPct val="150000"/>
              </a:lnSpc>
              <a:buBlip>
                <a:blip r:embed="rId5"/>
              </a:buBlip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Data transition is tagged and color-coded</a:t>
            </a:r>
          </a:p>
          <a:p>
            <a:pPr marL="342900" indent="-342900">
              <a:lnSpc>
                <a:spcPct val="150000"/>
              </a:lnSpc>
              <a:buBlip>
                <a:blip r:embed="rId5"/>
              </a:buBlip>
            </a:pPr>
            <a:r>
              <a:rPr lang="en-US" dirty="0"/>
              <a:t>Reference the crosswalk and the SNBI manual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4D93E942-0D25-1D61-4C1D-B60290074F37}"/>
              </a:ext>
            </a:extLst>
          </p:cNvPr>
          <p:cNvSpPr/>
          <p:nvPr/>
        </p:nvSpPr>
        <p:spPr>
          <a:xfrm>
            <a:off x="3530223" y="3811293"/>
            <a:ext cx="754072" cy="368073"/>
          </a:xfrm>
          <a:prstGeom prst="rightArrow">
            <a:avLst/>
          </a:prstGeom>
          <a:solidFill>
            <a:srgbClr val="107ABF"/>
          </a:solidFill>
          <a:ln>
            <a:noFill/>
          </a:ln>
          <a:effectLst>
            <a:outerShdw blurRad="177800" dist="38100" dir="27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39D1018-E420-0619-2563-90428892EC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218" y="2420938"/>
            <a:ext cx="5748719" cy="38356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DCE202-570E-50AC-F3E0-359FB40100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5981" y="2420938"/>
            <a:ext cx="5748719" cy="38356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2099AC-8BC4-B585-2B79-5081A022F9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5981" y="2411413"/>
            <a:ext cx="5748719" cy="38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9462C-FD1B-399E-7B22-C89CC9B75B13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6DE9D5-8EDB-8F40-08A4-5B9A20AE1EAC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F1A4A5A1-43B2-6196-F209-71DE4FA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6D5488-9178-FDF7-9FFE-C467F03BEECB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AC344-A2A4-41B3-9F8E-B5A47EBD63EF}"/>
              </a:ext>
            </a:extLst>
          </p:cNvPr>
          <p:cNvSpPr/>
          <p:nvPr/>
        </p:nvSpPr>
        <p:spPr>
          <a:xfrm>
            <a:off x="0" y="809011"/>
            <a:ext cx="1356931" cy="95250"/>
          </a:xfrm>
          <a:custGeom>
            <a:avLst/>
            <a:gdLst>
              <a:gd name="connsiteX0" fmla="*/ 0 w 1356931"/>
              <a:gd name="connsiteY0" fmla="*/ 0 h 95250"/>
              <a:gd name="connsiteX1" fmla="*/ 1356932 w 1356931"/>
              <a:gd name="connsiteY1" fmla="*/ 0 h 95250"/>
              <a:gd name="connsiteX2" fmla="*/ 1356932 w 1356931"/>
              <a:gd name="connsiteY2" fmla="*/ 95250 h 95250"/>
              <a:gd name="connsiteX3" fmla="*/ 0 w 1356931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31" h="95250">
                <a:moveTo>
                  <a:pt x="0" y="0"/>
                </a:moveTo>
                <a:lnTo>
                  <a:pt x="1356932" y="0"/>
                </a:lnTo>
                <a:lnTo>
                  <a:pt x="1356932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F7C4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B5852-7E7A-4244-B268-D8E69D962F76}"/>
              </a:ext>
            </a:extLst>
          </p:cNvPr>
          <p:cNvSpPr txBox="1"/>
          <p:nvPr/>
        </p:nvSpPr>
        <p:spPr>
          <a:xfrm>
            <a:off x="170957" y="203168"/>
            <a:ext cx="1021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1A26"/>
                </a:solidFill>
                <a:latin typeface="Montserrat" panose="02000505000000020004" pitchFamily="2" charset="0"/>
              </a:rPr>
              <a:t>Data Visualization Benefits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D6FBC-B06D-0B34-03EA-4D4FE3857FF0}"/>
              </a:ext>
            </a:extLst>
          </p:cNvPr>
          <p:cNvSpPr txBox="1"/>
          <p:nvPr/>
        </p:nvSpPr>
        <p:spPr>
          <a:xfrm>
            <a:off x="1356931" y="2254404"/>
            <a:ext cx="9930194" cy="27462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50000"/>
              </a:lnSpc>
              <a:buBlip>
                <a:blip r:embed="rId4"/>
              </a:buBlip>
            </a:pPr>
            <a:r>
              <a:rPr lang="en-US" dirty="0"/>
              <a:t>Transform complex data and logic to understandable chunks</a:t>
            </a:r>
          </a:p>
          <a:p>
            <a:pPr marL="342900" indent="-342900">
              <a:lnSpc>
                <a:spcPct val="250000"/>
              </a:lnSpc>
              <a:buBlip>
                <a:blip r:embed="rId4"/>
              </a:buBlip>
            </a:pPr>
            <a:r>
              <a:rPr lang="en-US" dirty="0"/>
              <a:t>Enhance understanding and communication</a:t>
            </a:r>
          </a:p>
          <a:p>
            <a:pPr marL="342900" indent="-342900">
              <a:lnSpc>
                <a:spcPct val="250000"/>
              </a:lnSpc>
              <a:buBlip>
                <a:blip r:embed="rId4"/>
              </a:buBlip>
            </a:pPr>
            <a:r>
              <a:rPr lang="en-US" dirty="0"/>
              <a:t>Provide users everything they need in one place</a:t>
            </a:r>
          </a:p>
          <a:p>
            <a:pPr marL="342900" indent="-342900">
              <a:lnSpc>
                <a:spcPct val="250000"/>
              </a:lnSpc>
              <a:buBlip>
                <a:blip r:embed="rId4"/>
              </a:buBlip>
            </a:pPr>
            <a:r>
              <a:rPr lang="en-US" dirty="0"/>
              <a:t>Improve overall efficiency compared to using raw data</a:t>
            </a:r>
          </a:p>
        </p:txBody>
      </p:sp>
    </p:spTree>
    <p:extLst>
      <p:ext uri="{BB962C8B-B14F-4D97-AF65-F5344CB8AC3E}">
        <p14:creationId xmlns:p14="http://schemas.microsoft.com/office/powerpoint/2010/main" val="1768339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9462C-FD1B-399E-7B22-C89CC9B75B13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6DE9D5-8EDB-8F40-08A4-5B9A20AE1EAC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F1A4A5A1-43B2-6196-F209-71DE4FA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6D5488-9178-FDF7-9FFE-C467F03BEECB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AC344-A2A4-41B3-9F8E-B5A47EBD63EF}"/>
              </a:ext>
            </a:extLst>
          </p:cNvPr>
          <p:cNvSpPr/>
          <p:nvPr/>
        </p:nvSpPr>
        <p:spPr>
          <a:xfrm>
            <a:off x="0" y="809011"/>
            <a:ext cx="1356931" cy="95250"/>
          </a:xfrm>
          <a:custGeom>
            <a:avLst/>
            <a:gdLst>
              <a:gd name="connsiteX0" fmla="*/ 0 w 1356931"/>
              <a:gd name="connsiteY0" fmla="*/ 0 h 95250"/>
              <a:gd name="connsiteX1" fmla="*/ 1356932 w 1356931"/>
              <a:gd name="connsiteY1" fmla="*/ 0 h 95250"/>
              <a:gd name="connsiteX2" fmla="*/ 1356932 w 1356931"/>
              <a:gd name="connsiteY2" fmla="*/ 95250 h 95250"/>
              <a:gd name="connsiteX3" fmla="*/ 0 w 1356931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31" h="95250">
                <a:moveTo>
                  <a:pt x="0" y="0"/>
                </a:moveTo>
                <a:lnTo>
                  <a:pt x="1356932" y="0"/>
                </a:lnTo>
                <a:lnTo>
                  <a:pt x="1356932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F7C4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B5852-7E7A-4244-B268-D8E69D962F76}"/>
              </a:ext>
            </a:extLst>
          </p:cNvPr>
          <p:cNvSpPr txBox="1"/>
          <p:nvPr/>
        </p:nvSpPr>
        <p:spPr>
          <a:xfrm>
            <a:off x="170957" y="203168"/>
            <a:ext cx="1021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1A26"/>
                </a:solidFill>
                <a:latin typeface="Montserrat" panose="02000505000000020004" pitchFamily="2" charset="0"/>
              </a:rPr>
              <a:t>SNBI Data Collection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D6FBC-B06D-0B34-03EA-4D4FE3857FF0}"/>
              </a:ext>
            </a:extLst>
          </p:cNvPr>
          <p:cNvSpPr txBox="1"/>
          <p:nvPr/>
        </p:nvSpPr>
        <p:spPr>
          <a:xfrm>
            <a:off x="1356931" y="809011"/>
            <a:ext cx="10729966" cy="11188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Complete the missing data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Total of 48 SNBI fields with no transition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56C51E4-B7F9-4757-6AC8-C0AF92EC5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31" y="2055306"/>
            <a:ext cx="7899958" cy="42508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11D7D49A-A5F4-83AC-F24E-AC3818017A7B}"/>
              </a:ext>
            </a:extLst>
          </p:cNvPr>
          <p:cNvSpPr/>
          <p:nvPr/>
        </p:nvSpPr>
        <p:spPr>
          <a:xfrm rot="16200000">
            <a:off x="8487036" y="2550858"/>
            <a:ext cx="610511" cy="370083"/>
          </a:xfrm>
          <a:prstGeom prst="rightArrow">
            <a:avLst/>
          </a:prstGeom>
          <a:solidFill>
            <a:srgbClr val="141A2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886F920-BC68-421C-5B92-D71AC566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31" y="2055305"/>
            <a:ext cx="7899958" cy="425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90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AC344-A2A4-41B3-9F8E-B5A47EBD63EF}"/>
              </a:ext>
            </a:extLst>
          </p:cNvPr>
          <p:cNvSpPr/>
          <p:nvPr/>
        </p:nvSpPr>
        <p:spPr>
          <a:xfrm>
            <a:off x="0" y="809011"/>
            <a:ext cx="1356931" cy="95250"/>
          </a:xfrm>
          <a:custGeom>
            <a:avLst/>
            <a:gdLst>
              <a:gd name="connsiteX0" fmla="*/ 0 w 1356931"/>
              <a:gd name="connsiteY0" fmla="*/ 0 h 95250"/>
              <a:gd name="connsiteX1" fmla="*/ 1356932 w 1356931"/>
              <a:gd name="connsiteY1" fmla="*/ 0 h 95250"/>
              <a:gd name="connsiteX2" fmla="*/ 1356932 w 1356931"/>
              <a:gd name="connsiteY2" fmla="*/ 95250 h 95250"/>
              <a:gd name="connsiteX3" fmla="*/ 0 w 1356931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31" h="95250">
                <a:moveTo>
                  <a:pt x="0" y="0"/>
                </a:moveTo>
                <a:lnTo>
                  <a:pt x="1356932" y="0"/>
                </a:lnTo>
                <a:lnTo>
                  <a:pt x="1356932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F7C4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B5852-7E7A-4244-B268-D8E69D962F76}"/>
              </a:ext>
            </a:extLst>
          </p:cNvPr>
          <p:cNvSpPr txBox="1"/>
          <p:nvPr/>
        </p:nvSpPr>
        <p:spPr>
          <a:xfrm>
            <a:off x="170957" y="203168"/>
            <a:ext cx="1021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41A26"/>
                </a:solidFill>
                <a:latin typeface="Montserrat" panose="02000505000000020004" pitchFamily="2" charset="0"/>
              </a:rPr>
              <a:t>Looking Ahead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674725-3B7A-446D-A7D0-6404F6048F02}"/>
              </a:ext>
            </a:extLst>
          </p:cNvPr>
          <p:cNvSpPr txBox="1"/>
          <p:nvPr/>
        </p:nvSpPr>
        <p:spPr>
          <a:xfrm>
            <a:off x="1356931" y="1048439"/>
            <a:ext cx="8123400" cy="25385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latin typeface="Montserrat "/>
              </a:rPr>
              <a:t>11 months since regulation is published!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latin typeface="Montserrat "/>
              </a:rPr>
              <a:t>Early 2023, </a:t>
            </a:r>
            <a:r>
              <a:rPr lang="en-US" dirty="0"/>
              <a:t>Free FHWA SNBI Training will be available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latin typeface="Montserrat "/>
              </a:rPr>
              <a:t>April 2023,</a:t>
            </a:r>
            <a:r>
              <a:rPr lang="en-US" dirty="0"/>
              <a:t> Transition tool will be available by FHWA (delayed)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latin typeface="Montserrat "/>
              </a:rPr>
              <a:t>June 2024,</a:t>
            </a:r>
            <a:r>
              <a:rPr lang="en-US" dirty="0"/>
              <a:t> Implement qualification/interval requirements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latin typeface="Montserrat Medium" pitchFamily="2" charset="0"/>
              </a:rPr>
              <a:t>57 months until 100% SNBI submittal deadline (March 2028)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Running out of time for bridges with 48-month cycle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F678CA-54E6-140F-BBA2-72E91187CF4B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478C67F-12D3-A877-0819-CD20396F324D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7" name="Picture 16" descr="Text&#10;&#10;Description automatically generated">
              <a:extLst>
                <a:ext uri="{FF2B5EF4-FFF2-40B4-BE49-F238E27FC236}">
                  <a16:creationId xmlns:a16="http://schemas.microsoft.com/office/drawing/2014/main" id="{A95DDFEA-46D1-18D3-61F5-180AE8883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69C5ADE-3902-0FA7-5F16-154FC7E412E3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2A47EE0-C6BA-16A3-3CEA-A0866116C7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6949"/>
          <a:stretch/>
        </p:blipFill>
        <p:spPr>
          <a:xfrm>
            <a:off x="1243097" y="3781425"/>
            <a:ext cx="4466580" cy="2267564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5D30A8-1961-77BB-E623-6345E1198F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" t="52381" r="-213" b="-2227"/>
          <a:stretch/>
        </p:blipFill>
        <p:spPr>
          <a:xfrm>
            <a:off x="6368491" y="3781425"/>
            <a:ext cx="4690770" cy="22375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02919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9462C-FD1B-399E-7B22-C89CC9B75B13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6DE9D5-8EDB-8F40-08A4-5B9A20AE1EAC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F1A4A5A1-43B2-6196-F209-71DE4FA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6D5488-9178-FDF7-9FFE-C467F03BEECB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AC344-A2A4-41B3-9F8E-B5A47EBD63EF}"/>
              </a:ext>
            </a:extLst>
          </p:cNvPr>
          <p:cNvSpPr/>
          <p:nvPr/>
        </p:nvSpPr>
        <p:spPr>
          <a:xfrm>
            <a:off x="0" y="809011"/>
            <a:ext cx="1356931" cy="95250"/>
          </a:xfrm>
          <a:custGeom>
            <a:avLst/>
            <a:gdLst>
              <a:gd name="connsiteX0" fmla="*/ 0 w 1356931"/>
              <a:gd name="connsiteY0" fmla="*/ 0 h 95250"/>
              <a:gd name="connsiteX1" fmla="*/ 1356932 w 1356931"/>
              <a:gd name="connsiteY1" fmla="*/ 0 h 95250"/>
              <a:gd name="connsiteX2" fmla="*/ 1356932 w 1356931"/>
              <a:gd name="connsiteY2" fmla="*/ 95250 h 95250"/>
              <a:gd name="connsiteX3" fmla="*/ 0 w 1356931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31" h="95250">
                <a:moveTo>
                  <a:pt x="0" y="0"/>
                </a:moveTo>
                <a:lnTo>
                  <a:pt x="1356932" y="0"/>
                </a:lnTo>
                <a:lnTo>
                  <a:pt x="1356932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F7C4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B5852-7E7A-4244-B268-D8E69D962F76}"/>
              </a:ext>
            </a:extLst>
          </p:cNvPr>
          <p:cNvSpPr txBox="1"/>
          <p:nvPr/>
        </p:nvSpPr>
        <p:spPr>
          <a:xfrm>
            <a:off x="170957" y="203168"/>
            <a:ext cx="1021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1A26"/>
                </a:solidFill>
                <a:latin typeface="Montserrat" panose="02000505000000020004" pitchFamily="2" charset="0"/>
              </a:rPr>
              <a:t>SNBI Data Collection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D6FBC-B06D-0B34-03EA-4D4FE3857FF0}"/>
              </a:ext>
            </a:extLst>
          </p:cNvPr>
          <p:cNvSpPr txBox="1"/>
          <p:nvPr/>
        </p:nvSpPr>
        <p:spPr>
          <a:xfrm>
            <a:off x="1356930" y="904261"/>
            <a:ext cx="959329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Complete missing data</a:t>
            </a:r>
          </a:p>
          <a:p>
            <a:pPr marL="342900" indent="-342900">
              <a:buBlip>
                <a:blip r:embed="rId4"/>
              </a:buBlip>
            </a:pPr>
            <a:r>
              <a:rPr lang="en-US" dirty="0"/>
              <a:t>Overwrite transitioned data (i.e. temp codes)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414FC-DD49-5540-13CB-A5CF9B2F5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436" y="3810318"/>
            <a:ext cx="5929967" cy="22612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C333CB-5DA7-3325-6777-1277C6A4C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176" y="2240982"/>
            <a:ext cx="5039630" cy="38031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467B06-6B6D-5993-139B-1470D8FF91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6176" y="2239979"/>
            <a:ext cx="5039630" cy="3803143"/>
          </a:xfrm>
          <a:prstGeom prst="rect">
            <a:avLst/>
          </a:prstGeom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528AC72-8246-3EFD-9665-34B0C96234C6}"/>
              </a:ext>
            </a:extLst>
          </p:cNvPr>
          <p:cNvSpPr txBox="1"/>
          <p:nvPr/>
        </p:nvSpPr>
        <p:spPr>
          <a:xfrm>
            <a:off x="714436" y="2179154"/>
            <a:ext cx="5929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107ABF"/>
                </a:solidFill>
              </a:rPr>
              <a:t>Some Coding Guide codes do not transition into a permanent SNBI code but may transition into a temporary code "-T“.  (FHWA Crosswalk)</a:t>
            </a:r>
          </a:p>
        </p:txBody>
      </p:sp>
    </p:spTree>
    <p:extLst>
      <p:ext uri="{BB962C8B-B14F-4D97-AF65-F5344CB8AC3E}">
        <p14:creationId xmlns:p14="http://schemas.microsoft.com/office/powerpoint/2010/main" val="84244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9462C-FD1B-399E-7B22-C89CC9B75B13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6DE9D5-8EDB-8F40-08A4-5B9A20AE1EAC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F1A4A5A1-43B2-6196-F209-71DE4FA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6D5488-9178-FDF7-9FFE-C467F03BEECB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AC344-A2A4-41B3-9F8E-B5A47EBD63EF}"/>
              </a:ext>
            </a:extLst>
          </p:cNvPr>
          <p:cNvSpPr/>
          <p:nvPr/>
        </p:nvSpPr>
        <p:spPr>
          <a:xfrm>
            <a:off x="0" y="809011"/>
            <a:ext cx="1356931" cy="95250"/>
          </a:xfrm>
          <a:custGeom>
            <a:avLst/>
            <a:gdLst>
              <a:gd name="connsiteX0" fmla="*/ 0 w 1356931"/>
              <a:gd name="connsiteY0" fmla="*/ 0 h 95250"/>
              <a:gd name="connsiteX1" fmla="*/ 1356932 w 1356931"/>
              <a:gd name="connsiteY1" fmla="*/ 0 h 95250"/>
              <a:gd name="connsiteX2" fmla="*/ 1356932 w 1356931"/>
              <a:gd name="connsiteY2" fmla="*/ 95250 h 95250"/>
              <a:gd name="connsiteX3" fmla="*/ 0 w 1356931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31" h="95250">
                <a:moveTo>
                  <a:pt x="0" y="0"/>
                </a:moveTo>
                <a:lnTo>
                  <a:pt x="1356932" y="0"/>
                </a:lnTo>
                <a:lnTo>
                  <a:pt x="1356932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F7C4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B5852-7E7A-4244-B268-D8E69D962F76}"/>
              </a:ext>
            </a:extLst>
          </p:cNvPr>
          <p:cNvSpPr txBox="1"/>
          <p:nvPr/>
        </p:nvSpPr>
        <p:spPr>
          <a:xfrm>
            <a:off x="170957" y="203168"/>
            <a:ext cx="1021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1A26"/>
                </a:solidFill>
                <a:latin typeface="Montserrat" panose="02000505000000020004" pitchFamily="2" charset="0"/>
              </a:rPr>
              <a:t>SNBI Data Collection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D6FBC-B06D-0B34-03EA-4D4FE3857FF0}"/>
              </a:ext>
            </a:extLst>
          </p:cNvPr>
          <p:cNvSpPr txBox="1"/>
          <p:nvPr/>
        </p:nvSpPr>
        <p:spPr>
          <a:xfrm>
            <a:off x="1356931" y="842777"/>
            <a:ext cx="10578875" cy="27808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Add missing data (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ie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. no transition fields)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Overwrite transitioned data (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ie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. temp codes)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Add required many-to-one data (</a:t>
            </a:r>
            <a:r>
              <a:rPr lang="en-US" dirty="0" err="1"/>
              <a:t>ie</a:t>
            </a:r>
            <a:r>
              <a:rPr lang="en-US" dirty="0"/>
              <a:t>. substructure sets)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Substructure data set has no transition from NBI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Need to start from scratch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6575D-3F71-19EA-5BCE-FCE34947B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635" y="3761614"/>
            <a:ext cx="5815787" cy="2517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AE368A-110B-F182-9570-64D5E7AD43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931" y="3761616"/>
            <a:ext cx="6794093" cy="25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7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249F787-A707-DC00-8B78-3B73DFA19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768" y="1669546"/>
            <a:ext cx="4903018" cy="372102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9462C-FD1B-399E-7B22-C89CC9B75B13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6DE9D5-8EDB-8F40-08A4-5B9A20AE1EAC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F1A4A5A1-43B2-6196-F209-71DE4FA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6D5488-9178-FDF7-9FFE-C467F03BEECB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AC344-A2A4-41B3-9F8E-B5A47EBD63EF}"/>
              </a:ext>
            </a:extLst>
          </p:cNvPr>
          <p:cNvSpPr/>
          <p:nvPr/>
        </p:nvSpPr>
        <p:spPr>
          <a:xfrm>
            <a:off x="0" y="809011"/>
            <a:ext cx="1356931" cy="95250"/>
          </a:xfrm>
          <a:custGeom>
            <a:avLst/>
            <a:gdLst>
              <a:gd name="connsiteX0" fmla="*/ 0 w 1356931"/>
              <a:gd name="connsiteY0" fmla="*/ 0 h 95250"/>
              <a:gd name="connsiteX1" fmla="*/ 1356932 w 1356931"/>
              <a:gd name="connsiteY1" fmla="*/ 0 h 95250"/>
              <a:gd name="connsiteX2" fmla="*/ 1356932 w 1356931"/>
              <a:gd name="connsiteY2" fmla="*/ 95250 h 95250"/>
              <a:gd name="connsiteX3" fmla="*/ 0 w 1356931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31" h="95250">
                <a:moveTo>
                  <a:pt x="0" y="0"/>
                </a:moveTo>
                <a:lnTo>
                  <a:pt x="1356932" y="0"/>
                </a:lnTo>
                <a:lnTo>
                  <a:pt x="1356932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F7C4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B5852-7E7A-4244-B268-D8E69D962F76}"/>
              </a:ext>
            </a:extLst>
          </p:cNvPr>
          <p:cNvSpPr txBox="1"/>
          <p:nvPr/>
        </p:nvSpPr>
        <p:spPr>
          <a:xfrm>
            <a:off x="170957" y="203168"/>
            <a:ext cx="1021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1A26"/>
                </a:solidFill>
                <a:latin typeface="Montserrat" panose="02000505000000020004" pitchFamily="2" charset="0"/>
              </a:rPr>
              <a:t>SNBI Data Collection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D6FBC-B06D-0B34-03EA-4D4FE3857FF0}"/>
              </a:ext>
            </a:extLst>
          </p:cNvPr>
          <p:cNvSpPr txBox="1"/>
          <p:nvPr/>
        </p:nvSpPr>
        <p:spPr>
          <a:xfrm>
            <a:off x="1356932" y="809011"/>
            <a:ext cx="5134180" cy="55508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Blip>
                <a:blip r:embed="rId5"/>
              </a:buBlip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Add missing data (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ie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. no transition fields)</a:t>
            </a:r>
          </a:p>
          <a:p>
            <a:pPr marL="342900" indent="-342900">
              <a:lnSpc>
                <a:spcPct val="200000"/>
              </a:lnSpc>
              <a:buBlip>
                <a:blip r:embed="rId5"/>
              </a:buBlip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Overwrite transitioned data (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ie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. temp codes)</a:t>
            </a:r>
          </a:p>
          <a:p>
            <a:pPr marL="342900" indent="-342900">
              <a:lnSpc>
                <a:spcPct val="200000"/>
              </a:lnSpc>
              <a:buBlip>
                <a:blip r:embed="rId5"/>
              </a:buBlip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Add/remove many-to-one data (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ie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. features)</a:t>
            </a:r>
          </a:p>
          <a:p>
            <a:pPr marL="342900" indent="-342900">
              <a:lnSpc>
                <a:spcPct val="200000"/>
              </a:lnSpc>
              <a:buBlip>
                <a:blip r:embed="rId5"/>
              </a:buBlip>
            </a:pPr>
            <a:r>
              <a:rPr lang="en-US" dirty="0"/>
              <a:t>Bulk edit using Excel or UI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Filter a set of bridges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Bulk update a SNBI attribute; or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Bulk update any SNBI attributes with Excel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3E6DEE-CAAF-9A4D-9BA1-BA4BBBF359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2768" y="1669546"/>
            <a:ext cx="4903018" cy="37270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58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9462C-FD1B-399E-7B22-C89CC9B75B13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6DE9D5-8EDB-8F40-08A4-5B9A20AE1EAC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F1A4A5A1-43B2-6196-F209-71DE4FA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6D5488-9178-FDF7-9FFE-C467F03BEECB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AC344-A2A4-41B3-9F8E-B5A47EBD63EF}"/>
              </a:ext>
            </a:extLst>
          </p:cNvPr>
          <p:cNvSpPr/>
          <p:nvPr/>
        </p:nvSpPr>
        <p:spPr>
          <a:xfrm>
            <a:off x="0" y="809011"/>
            <a:ext cx="1356931" cy="95250"/>
          </a:xfrm>
          <a:custGeom>
            <a:avLst/>
            <a:gdLst>
              <a:gd name="connsiteX0" fmla="*/ 0 w 1356931"/>
              <a:gd name="connsiteY0" fmla="*/ 0 h 95250"/>
              <a:gd name="connsiteX1" fmla="*/ 1356932 w 1356931"/>
              <a:gd name="connsiteY1" fmla="*/ 0 h 95250"/>
              <a:gd name="connsiteX2" fmla="*/ 1356932 w 1356931"/>
              <a:gd name="connsiteY2" fmla="*/ 95250 h 95250"/>
              <a:gd name="connsiteX3" fmla="*/ 0 w 1356931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31" h="95250">
                <a:moveTo>
                  <a:pt x="0" y="0"/>
                </a:moveTo>
                <a:lnTo>
                  <a:pt x="1356932" y="0"/>
                </a:lnTo>
                <a:lnTo>
                  <a:pt x="1356932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F7C4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B5852-7E7A-4244-B268-D8E69D962F76}"/>
              </a:ext>
            </a:extLst>
          </p:cNvPr>
          <p:cNvSpPr txBox="1"/>
          <p:nvPr/>
        </p:nvSpPr>
        <p:spPr>
          <a:xfrm>
            <a:off x="170957" y="203168"/>
            <a:ext cx="1021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1A26"/>
                </a:solidFill>
                <a:latin typeface="Montserrat" panose="02000505000000020004" pitchFamily="2" charset="0"/>
              </a:rPr>
              <a:t>SNBI Data Collection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D6FBC-B06D-0B34-03EA-4D4FE3857FF0}"/>
              </a:ext>
            </a:extLst>
          </p:cNvPr>
          <p:cNvSpPr txBox="1"/>
          <p:nvPr/>
        </p:nvSpPr>
        <p:spPr>
          <a:xfrm>
            <a:off x="1356931" y="1266336"/>
            <a:ext cx="10729966" cy="27808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Add missing data (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ie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. no transition fields)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Overwrite transitioned data (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ie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. temp codes)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Add/remove many-to-one data (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ie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. features)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Bulk edit using the UI or Excel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All attributes have built-in validations and lookups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A858A2-7CD0-1CB1-F181-2138301AF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932" y="4444388"/>
            <a:ext cx="9488636" cy="1481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027305-0426-F308-49AC-750A4ED3B5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931" y="4437647"/>
            <a:ext cx="9488632" cy="14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7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9462C-FD1B-399E-7B22-C89CC9B75B13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6DE9D5-8EDB-8F40-08A4-5B9A20AE1EAC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F1A4A5A1-43B2-6196-F209-71DE4FA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6D5488-9178-FDF7-9FFE-C467F03BEECB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AC344-A2A4-41B3-9F8E-B5A47EBD63EF}"/>
              </a:ext>
            </a:extLst>
          </p:cNvPr>
          <p:cNvSpPr/>
          <p:nvPr/>
        </p:nvSpPr>
        <p:spPr>
          <a:xfrm>
            <a:off x="0" y="809011"/>
            <a:ext cx="1356931" cy="95250"/>
          </a:xfrm>
          <a:custGeom>
            <a:avLst/>
            <a:gdLst>
              <a:gd name="connsiteX0" fmla="*/ 0 w 1356931"/>
              <a:gd name="connsiteY0" fmla="*/ 0 h 95250"/>
              <a:gd name="connsiteX1" fmla="*/ 1356932 w 1356931"/>
              <a:gd name="connsiteY1" fmla="*/ 0 h 95250"/>
              <a:gd name="connsiteX2" fmla="*/ 1356932 w 1356931"/>
              <a:gd name="connsiteY2" fmla="*/ 95250 h 95250"/>
              <a:gd name="connsiteX3" fmla="*/ 0 w 1356931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31" h="95250">
                <a:moveTo>
                  <a:pt x="0" y="0"/>
                </a:moveTo>
                <a:lnTo>
                  <a:pt x="1356932" y="0"/>
                </a:lnTo>
                <a:lnTo>
                  <a:pt x="1356932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F7C4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B5852-7E7A-4244-B268-D8E69D962F76}"/>
              </a:ext>
            </a:extLst>
          </p:cNvPr>
          <p:cNvSpPr txBox="1"/>
          <p:nvPr/>
        </p:nvSpPr>
        <p:spPr>
          <a:xfrm>
            <a:off x="170957" y="203168"/>
            <a:ext cx="1021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1A26"/>
                </a:solidFill>
                <a:latin typeface="Montserrat" panose="02000505000000020004" pitchFamily="2" charset="0"/>
              </a:rPr>
              <a:t>Data Management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D6FBC-B06D-0B34-03EA-4D4FE3857FF0}"/>
              </a:ext>
            </a:extLst>
          </p:cNvPr>
          <p:cNvSpPr txBox="1"/>
          <p:nvPr/>
        </p:nvSpPr>
        <p:spPr>
          <a:xfrm>
            <a:off x="1356931" y="1048439"/>
            <a:ext cx="5420368" cy="12920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4"/>
              </a:buBlip>
            </a:pPr>
            <a:r>
              <a:rPr lang="en-US" dirty="0"/>
              <a:t>Provide view of SNBI data in tabular format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Sort and filter based on any data sets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Hide/show any number of columns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D26FF3-E882-49BD-5542-7CCF62504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" y="3280854"/>
            <a:ext cx="12556248" cy="1007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6EEDFB-6C15-A4BC-16CB-AA8DC0F777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0164" y="3877889"/>
            <a:ext cx="2114565" cy="2933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0E5364-5A59-FD47-4D7A-8C5E215AFF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6126" y="3883469"/>
            <a:ext cx="1724038" cy="1262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A21878-86CE-1B8E-2D0C-DE6A2D75FE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0164" y="2117835"/>
            <a:ext cx="359838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5C3D30-A1C9-4A5C-8741-93C75FF6ED89}"/>
              </a:ext>
            </a:extLst>
          </p:cNvPr>
          <p:cNvSpPr/>
          <p:nvPr/>
        </p:nvSpPr>
        <p:spPr>
          <a:xfrm>
            <a:off x="6777318" y="3636086"/>
            <a:ext cx="215153" cy="268024"/>
          </a:xfrm>
          <a:prstGeom prst="rect">
            <a:avLst/>
          </a:prstGeom>
          <a:noFill/>
          <a:ln w="28575">
            <a:solidFill>
              <a:srgbClr val="EE7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1B54A-10D5-35D2-612B-80D9F1242DAE}"/>
              </a:ext>
            </a:extLst>
          </p:cNvPr>
          <p:cNvSpPr/>
          <p:nvPr/>
        </p:nvSpPr>
        <p:spPr>
          <a:xfrm>
            <a:off x="6906126" y="4787153"/>
            <a:ext cx="1724038" cy="330531"/>
          </a:xfrm>
          <a:prstGeom prst="rect">
            <a:avLst/>
          </a:prstGeom>
          <a:noFill/>
          <a:ln w="28575">
            <a:solidFill>
              <a:srgbClr val="EE7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808829-A1A0-0E79-2200-1F9AC1CEE7AE}"/>
              </a:ext>
            </a:extLst>
          </p:cNvPr>
          <p:cNvSpPr/>
          <p:nvPr/>
        </p:nvSpPr>
        <p:spPr>
          <a:xfrm>
            <a:off x="6906126" y="4487438"/>
            <a:ext cx="1724038" cy="330531"/>
          </a:xfrm>
          <a:prstGeom prst="rect">
            <a:avLst/>
          </a:prstGeom>
          <a:noFill/>
          <a:ln w="28575">
            <a:solidFill>
              <a:srgbClr val="EE7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9462C-FD1B-399E-7B22-C89CC9B75B13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6DE9D5-8EDB-8F40-08A4-5B9A20AE1EAC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F1A4A5A1-43B2-6196-F209-71DE4FA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6D5488-9178-FDF7-9FFE-C467F03BEECB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AC344-A2A4-41B3-9F8E-B5A47EBD63EF}"/>
              </a:ext>
            </a:extLst>
          </p:cNvPr>
          <p:cNvSpPr/>
          <p:nvPr/>
        </p:nvSpPr>
        <p:spPr>
          <a:xfrm>
            <a:off x="0" y="809011"/>
            <a:ext cx="1356931" cy="95250"/>
          </a:xfrm>
          <a:custGeom>
            <a:avLst/>
            <a:gdLst>
              <a:gd name="connsiteX0" fmla="*/ 0 w 1356931"/>
              <a:gd name="connsiteY0" fmla="*/ 0 h 95250"/>
              <a:gd name="connsiteX1" fmla="*/ 1356932 w 1356931"/>
              <a:gd name="connsiteY1" fmla="*/ 0 h 95250"/>
              <a:gd name="connsiteX2" fmla="*/ 1356932 w 1356931"/>
              <a:gd name="connsiteY2" fmla="*/ 95250 h 95250"/>
              <a:gd name="connsiteX3" fmla="*/ 0 w 1356931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31" h="95250">
                <a:moveTo>
                  <a:pt x="0" y="0"/>
                </a:moveTo>
                <a:lnTo>
                  <a:pt x="1356932" y="0"/>
                </a:lnTo>
                <a:lnTo>
                  <a:pt x="1356932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F7C4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B5852-7E7A-4244-B268-D8E69D962F76}"/>
              </a:ext>
            </a:extLst>
          </p:cNvPr>
          <p:cNvSpPr txBox="1"/>
          <p:nvPr/>
        </p:nvSpPr>
        <p:spPr>
          <a:xfrm>
            <a:off x="170957" y="203168"/>
            <a:ext cx="1021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1A26"/>
                </a:solidFill>
                <a:latin typeface="Montserrat" panose="02000505000000020004" pitchFamily="2" charset="0"/>
              </a:rPr>
              <a:t>Data Management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D6FBC-B06D-0B34-03EA-4D4FE3857FF0}"/>
              </a:ext>
            </a:extLst>
          </p:cNvPr>
          <p:cNvSpPr txBox="1"/>
          <p:nvPr/>
        </p:nvSpPr>
        <p:spPr>
          <a:xfrm>
            <a:off x="1356931" y="1735031"/>
            <a:ext cx="6624313" cy="37850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4"/>
              </a:buBlip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Provide view of SNBI data in tabular format</a:t>
            </a:r>
          </a:p>
          <a:p>
            <a:pPr marL="342900" indent="-342900">
              <a:lnSpc>
                <a:spcPct val="150000"/>
              </a:lnSpc>
              <a:buBlip>
                <a:blip r:embed="rId4"/>
              </a:buBlip>
            </a:pPr>
            <a:r>
              <a:rPr lang="en-US" dirty="0"/>
              <a:t>Export data in various ways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Export current data set with selected columns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Export current data set with all columns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Export all data sets (including many-to-one)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Export in JSON format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Export data to </a:t>
            </a:r>
            <a:r>
              <a:rPr lang="en-US" dirty="0" err="1"/>
              <a:t>inspectX</a:t>
            </a:r>
            <a:r>
              <a:rPr lang="en-US" dirty="0"/>
              <a:t> (coming soon)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Can be automated on a schedule basis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Export data to </a:t>
            </a:r>
            <a:r>
              <a:rPr lang="en-US" dirty="0" err="1"/>
              <a:t>BrM</a:t>
            </a:r>
            <a:r>
              <a:rPr lang="en-US" dirty="0"/>
              <a:t> (coming soon)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F83D58-619B-EB50-E3BE-7B70434BE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244" y="1349780"/>
            <a:ext cx="2947737" cy="41775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9508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660E7D3-96B3-4E5E-B9DE-72658AFF4F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5221"/>
          <a:stretch/>
        </p:blipFill>
        <p:spPr>
          <a:xfrm>
            <a:off x="0" y="11575"/>
            <a:ext cx="12192000" cy="22128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5CD668-9FF6-44AB-8F49-2E4F8C499119}"/>
              </a:ext>
            </a:extLst>
          </p:cNvPr>
          <p:cNvSpPr txBox="1"/>
          <p:nvPr/>
        </p:nvSpPr>
        <p:spPr>
          <a:xfrm>
            <a:off x="1778613" y="3838490"/>
            <a:ext cx="8634774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3600" b="1" dirty="0">
                <a:solidFill>
                  <a:srgbClr val="107ABF"/>
                </a:solidFill>
                <a:latin typeface="Montserrat" panose="02000505000000020004" pitchFamily="2" charset="0"/>
              </a:rPr>
              <a:t>SNBIX Demo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E7B8B9-6F47-E7B6-9690-89211858C035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C38841E-4745-D221-1425-974CB5028C1A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CDDE8C15-8EE8-9FF0-7E07-5C635F451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C963BC3-A311-D816-6D10-E01FB04C2D67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2875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9462C-FD1B-399E-7B22-C89CC9B75B13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6DE9D5-8EDB-8F40-08A4-5B9A20AE1EAC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F1A4A5A1-43B2-6196-F209-71DE4FA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6D5488-9178-FDF7-9FFE-C467F03BEECB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AC344-A2A4-41B3-9F8E-B5A47EBD63EF}"/>
              </a:ext>
            </a:extLst>
          </p:cNvPr>
          <p:cNvSpPr/>
          <p:nvPr/>
        </p:nvSpPr>
        <p:spPr>
          <a:xfrm>
            <a:off x="0" y="809011"/>
            <a:ext cx="1356931" cy="95250"/>
          </a:xfrm>
          <a:custGeom>
            <a:avLst/>
            <a:gdLst>
              <a:gd name="connsiteX0" fmla="*/ 0 w 1356931"/>
              <a:gd name="connsiteY0" fmla="*/ 0 h 95250"/>
              <a:gd name="connsiteX1" fmla="*/ 1356932 w 1356931"/>
              <a:gd name="connsiteY1" fmla="*/ 0 h 95250"/>
              <a:gd name="connsiteX2" fmla="*/ 1356932 w 1356931"/>
              <a:gd name="connsiteY2" fmla="*/ 95250 h 95250"/>
              <a:gd name="connsiteX3" fmla="*/ 0 w 1356931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31" h="95250">
                <a:moveTo>
                  <a:pt x="0" y="0"/>
                </a:moveTo>
                <a:lnTo>
                  <a:pt x="1356932" y="0"/>
                </a:lnTo>
                <a:lnTo>
                  <a:pt x="1356932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F7C4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B5852-7E7A-4244-B268-D8E69D962F76}"/>
              </a:ext>
            </a:extLst>
          </p:cNvPr>
          <p:cNvSpPr txBox="1"/>
          <p:nvPr/>
        </p:nvSpPr>
        <p:spPr>
          <a:xfrm>
            <a:off x="170957" y="203168"/>
            <a:ext cx="1021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1A26"/>
                </a:solidFill>
                <a:latin typeface="Montserrat" panose="02000505000000020004" pitchFamily="2" charset="0"/>
              </a:rPr>
              <a:t>Let the software do the work for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2B5664-6F37-8FF6-B11E-520123A6DFE9}"/>
              </a:ext>
            </a:extLst>
          </p:cNvPr>
          <p:cNvSpPr txBox="1"/>
          <p:nvPr/>
        </p:nvSpPr>
        <p:spPr>
          <a:xfrm>
            <a:off x="1757303" y="5857370"/>
            <a:ext cx="8677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107ABF"/>
                </a:solidFill>
                <a:latin typeface="Montserrat Medium" pitchFamily="2" charset="0"/>
              </a:rPr>
              <a:t>No data processing is required from your end!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0EBF59A-85C7-F144-59A6-F5F7C33BF8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9593212"/>
              </p:ext>
            </p:extLst>
          </p:nvPr>
        </p:nvGraphicFramePr>
        <p:xfrm>
          <a:off x="686670" y="1309917"/>
          <a:ext cx="11027107" cy="4323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59538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660E7D3-96B3-4E5E-B9DE-72658AFF4F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5221"/>
          <a:stretch/>
        </p:blipFill>
        <p:spPr>
          <a:xfrm>
            <a:off x="0" y="11575"/>
            <a:ext cx="12192000" cy="22128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5CD668-9FF6-44AB-8F49-2E4F8C499119}"/>
              </a:ext>
            </a:extLst>
          </p:cNvPr>
          <p:cNvSpPr txBox="1"/>
          <p:nvPr/>
        </p:nvSpPr>
        <p:spPr>
          <a:xfrm>
            <a:off x="1778613" y="3838490"/>
            <a:ext cx="8634774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3600" b="1">
                <a:solidFill>
                  <a:srgbClr val="107ABF"/>
                </a:solidFill>
                <a:latin typeface="Montserrat" panose="02000505000000020004" pitchFamily="2" charset="0"/>
              </a:rPr>
              <a:t>Summary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4416C9-31DC-9B9A-7DDA-7C26F184A393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5A7F9EC-D0D7-10C5-AC21-F557344A2F84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B142F51A-85FA-7FCE-D617-DA8D0C7DA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D8B5778-8D61-90EA-CC75-694E2F993134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1943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9462C-FD1B-399E-7B22-C89CC9B75B13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6DE9D5-8EDB-8F40-08A4-5B9A20AE1EAC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F1A4A5A1-43B2-6196-F209-71DE4FA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6D5488-9178-FDF7-9FFE-C467F03BEECB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AC344-A2A4-41B3-9F8E-B5A47EBD63EF}"/>
              </a:ext>
            </a:extLst>
          </p:cNvPr>
          <p:cNvSpPr/>
          <p:nvPr/>
        </p:nvSpPr>
        <p:spPr>
          <a:xfrm>
            <a:off x="0" y="809011"/>
            <a:ext cx="1356931" cy="95250"/>
          </a:xfrm>
          <a:custGeom>
            <a:avLst/>
            <a:gdLst>
              <a:gd name="connsiteX0" fmla="*/ 0 w 1356931"/>
              <a:gd name="connsiteY0" fmla="*/ 0 h 95250"/>
              <a:gd name="connsiteX1" fmla="*/ 1356932 w 1356931"/>
              <a:gd name="connsiteY1" fmla="*/ 0 h 95250"/>
              <a:gd name="connsiteX2" fmla="*/ 1356932 w 1356931"/>
              <a:gd name="connsiteY2" fmla="*/ 95250 h 95250"/>
              <a:gd name="connsiteX3" fmla="*/ 0 w 1356931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31" h="95250">
                <a:moveTo>
                  <a:pt x="0" y="0"/>
                </a:moveTo>
                <a:lnTo>
                  <a:pt x="1356932" y="0"/>
                </a:lnTo>
                <a:lnTo>
                  <a:pt x="1356932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F7C4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B5852-7E7A-4244-B268-D8E69D962F76}"/>
              </a:ext>
            </a:extLst>
          </p:cNvPr>
          <p:cNvSpPr txBox="1"/>
          <p:nvPr/>
        </p:nvSpPr>
        <p:spPr>
          <a:xfrm>
            <a:off x="170957" y="203168"/>
            <a:ext cx="1021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1A26"/>
                </a:solidFill>
                <a:latin typeface="Montserrat" panose="02000505000000020004" pitchFamily="2" charset="0"/>
              </a:rPr>
              <a:t>SNBIX Roadmap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D6FBC-B06D-0B34-03EA-4D4FE3857FF0}"/>
              </a:ext>
            </a:extLst>
          </p:cNvPr>
          <p:cNvSpPr txBox="1"/>
          <p:nvPr/>
        </p:nvSpPr>
        <p:spPr>
          <a:xfrm>
            <a:off x="1356931" y="1484557"/>
            <a:ext cx="10729966" cy="3888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Integrate with </a:t>
            </a:r>
            <a:r>
              <a:rPr lang="en-US" dirty="0" err="1"/>
              <a:t>inspectX</a:t>
            </a:r>
            <a:endParaRPr lang="en-US" dirty="0"/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Integrate with </a:t>
            </a:r>
            <a:r>
              <a:rPr lang="en-US" dirty="0" err="1"/>
              <a:t>BrM</a:t>
            </a:r>
            <a:endParaRPr lang="en-US" dirty="0"/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Implement review workflow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Group based access for bridges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Incorporate SNBI manual inside the tool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Implement an advanced filter and saved filters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Transition agency fields to SNBI</a:t>
            </a:r>
          </a:p>
        </p:txBody>
      </p:sp>
    </p:spTree>
    <p:extLst>
      <p:ext uri="{BB962C8B-B14F-4D97-AF65-F5344CB8AC3E}">
        <p14:creationId xmlns:p14="http://schemas.microsoft.com/office/powerpoint/2010/main" val="501583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AC344-A2A4-41B3-9F8E-B5A47EBD63EF}"/>
              </a:ext>
            </a:extLst>
          </p:cNvPr>
          <p:cNvSpPr/>
          <p:nvPr/>
        </p:nvSpPr>
        <p:spPr>
          <a:xfrm>
            <a:off x="0" y="809011"/>
            <a:ext cx="1356931" cy="95250"/>
          </a:xfrm>
          <a:custGeom>
            <a:avLst/>
            <a:gdLst>
              <a:gd name="connsiteX0" fmla="*/ 0 w 1356931"/>
              <a:gd name="connsiteY0" fmla="*/ 0 h 95250"/>
              <a:gd name="connsiteX1" fmla="*/ 1356932 w 1356931"/>
              <a:gd name="connsiteY1" fmla="*/ 0 h 95250"/>
              <a:gd name="connsiteX2" fmla="*/ 1356932 w 1356931"/>
              <a:gd name="connsiteY2" fmla="*/ 95250 h 95250"/>
              <a:gd name="connsiteX3" fmla="*/ 0 w 1356931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31" h="95250">
                <a:moveTo>
                  <a:pt x="0" y="0"/>
                </a:moveTo>
                <a:lnTo>
                  <a:pt x="1356932" y="0"/>
                </a:lnTo>
                <a:lnTo>
                  <a:pt x="1356932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F7C4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B5852-7E7A-4244-B268-D8E69D962F76}"/>
              </a:ext>
            </a:extLst>
          </p:cNvPr>
          <p:cNvSpPr txBox="1"/>
          <p:nvPr/>
        </p:nvSpPr>
        <p:spPr>
          <a:xfrm>
            <a:off x="170957" y="203168"/>
            <a:ext cx="1021995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141A26"/>
                </a:solidFill>
                <a:latin typeface="Montserrat"/>
              </a:rPr>
              <a:t>States with 48-month routine inspection cycles</a:t>
            </a:r>
            <a:endParaRPr lang="en-US" sz="2400" b="1" dirty="0">
              <a:solidFill>
                <a:srgbClr val="141A26"/>
              </a:solidFill>
              <a:latin typeface="Montserrat" panose="02000505000000020004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2C26D3-2723-FD48-4932-1C64C7285536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AD4E542-A4E6-8B3F-65A6-566AF41239A9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9" name="Picture 18" descr="Text&#10;&#10;Description automatically generated">
              <a:extLst>
                <a:ext uri="{FF2B5EF4-FFF2-40B4-BE49-F238E27FC236}">
                  <a16:creationId xmlns:a16="http://schemas.microsoft.com/office/drawing/2014/main" id="{3BA26D5D-F42B-8128-9AF2-E9B3D231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65879-BA2C-CEE7-331B-46850713F0C8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A38012A5-CFAC-0E21-F0D5-2832668CB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74" y="1180380"/>
            <a:ext cx="10431068" cy="420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68497-A038-3B78-6AE6-3F6AACCE0C95}"/>
              </a:ext>
            </a:extLst>
          </p:cNvPr>
          <p:cNvSpPr txBox="1"/>
          <p:nvPr/>
        </p:nvSpPr>
        <p:spPr>
          <a:xfrm>
            <a:off x="783021" y="5799971"/>
            <a:ext cx="516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*Data derived from FHWA Info Bridge</a:t>
            </a:r>
          </a:p>
        </p:txBody>
      </p:sp>
    </p:spTree>
    <p:extLst>
      <p:ext uri="{BB962C8B-B14F-4D97-AF65-F5344CB8AC3E}">
        <p14:creationId xmlns:p14="http://schemas.microsoft.com/office/powerpoint/2010/main" val="1609727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9462C-FD1B-399E-7B22-C89CC9B75B13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6DE9D5-8EDB-8F40-08A4-5B9A20AE1EAC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F1A4A5A1-43B2-6196-F209-71DE4FA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6D5488-9178-FDF7-9FFE-C467F03BEECB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AC344-A2A4-41B3-9F8E-B5A47EBD63EF}"/>
              </a:ext>
            </a:extLst>
          </p:cNvPr>
          <p:cNvSpPr/>
          <p:nvPr/>
        </p:nvSpPr>
        <p:spPr>
          <a:xfrm>
            <a:off x="0" y="809011"/>
            <a:ext cx="1356931" cy="95250"/>
          </a:xfrm>
          <a:custGeom>
            <a:avLst/>
            <a:gdLst>
              <a:gd name="connsiteX0" fmla="*/ 0 w 1356931"/>
              <a:gd name="connsiteY0" fmla="*/ 0 h 95250"/>
              <a:gd name="connsiteX1" fmla="*/ 1356932 w 1356931"/>
              <a:gd name="connsiteY1" fmla="*/ 0 h 95250"/>
              <a:gd name="connsiteX2" fmla="*/ 1356932 w 1356931"/>
              <a:gd name="connsiteY2" fmla="*/ 95250 h 95250"/>
              <a:gd name="connsiteX3" fmla="*/ 0 w 1356931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31" h="95250">
                <a:moveTo>
                  <a:pt x="0" y="0"/>
                </a:moveTo>
                <a:lnTo>
                  <a:pt x="1356932" y="0"/>
                </a:lnTo>
                <a:lnTo>
                  <a:pt x="1356932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F7C4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B5852-7E7A-4244-B268-D8E69D962F76}"/>
              </a:ext>
            </a:extLst>
          </p:cNvPr>
          <p:cNvSpPr txBox="1"/>
          <p:nvPr/>
        </p:nvSpPr>
        <p:spPr>
          <a:xfrm>
            <a:off x="170957" y="203168"/>
            <a:ext cx="1021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1A26"/>
                </a:solidFill>
                <a:latin typeface="Montserrat" panose="02000505000000020004" pitchFamily="2" charset="0"/>
              </a:rPr>
              <a:t>Benefits to </a:t>
            </a:r>
            <a:r>
              <a:rPr lang="en-US" sz="2400" b="1" dirty="0" err="1">
                <a:solidFill>
                  <a:srgbClr val="141A26"/>
                </a:solidFill>
                <a:latin typeface="Montserrat" panose="02000505000000020004" pitchFamily="2" charset="0"/>
              </a:rPr>
              <a:t>inspectX</a:t>
            </a:r>
            <a:r>
              <a:rPr lang="en-US" sz="2400" b="1" dirty="0">
                <a:solidFill>
                  <a:srgbClr val="141A26"/>
                </a:solidFill>
                <a:latin typeface="Montserrat" panose="02000505000000020004" pitchFamily="2" charset="0"/>
              </a:rPr>
              <a:t> clients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D6FBC-B06D-0B34-03EA-4D4FE3857FF0}"/>
              </a:ext>
            </a:extLst>
          </p:cNvPr>
          <p:cNvSpPr txBox="1"/>
          <p:nvPr/>
        </p:nvSpPr>
        <p:spPr>
          <a:xfrm>
            <a:off x="1356931" y="2315554"/>
            <a:ext cx="10729966" cy="22268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Use SNBIX to transition your NBI and agency data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Review and finalize your data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Push to </a:t>
            </a:r>
            <a:r>
              <a:rPr lang="en-US" dirty="0" err="1"/>
              <a:t>inspectX</a:t>
            </a:r>
            <a:r>
              <a:rPr lang="en-US" dirty="0"/>
              <a:t> production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Collect the remaining data using tablet in the field or from the office</a:t>
            </a:r>
          </a:p>
        </p:txBody>
      </p:sp>
    </p:spTree>
    <p:extLst>
      <p:ext uri="{BB962C8B-B14F-4D97-AF65-F5344CB8AC3E}">
        <p14:creationId xmlns:p14="http://schemas.microsoft.com/office/powerpoint/2010/main" val="463384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9462C-FD1B-399E-7B22-C89CC9B75B13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6DE9D5-8EDB-8F40-08A4-5B9A20AE1EAC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F1A4A5A1-43B2-6196-F209-71DE4FA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6D5488-9178-FDF7-9FFE-C467F03BEECB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AC344-A2A4-41B3-9F8E-B5A47EBD63EF}"/>
              </a:ext>
            </a:extLst>
          </p:cNvPr>
          <p:cNvSpPr/>
          <p:nvPr/>
        </p:nvSpPr>
        <p:spPr>
          <a:xfrm>
            <a:off x="0" y="809011"/>
            <a:ext cx="1356931" cy="95250"/>
          </a:xfrm>
          <a:custGeom>
            <a:avLst/>
            <a:gdLst>
              <a:gd name="connsiteX0" fmla="*/ 0 w 1356931"/>
              <a:gd name="connsiteY0" fmla="*/ 0 h 95250"/>
              <a:gd name="connsiteX1" fmla="*/ 1356932 w 1356931"/>
              <a:gd name="connsiteY1" fmla="*/ 0 h 95250"/>
              <a:gd name="connsiteX2" fmla="*/ 1356932 w 1356931"/>
              <a:gd name="connsiteY2" fmla="*/ 95250 h 95250"/>
              <a:gd name="connsiteX3" fmla="*/ 0 w 1356931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31" h="95250">
                <a:moveTo>
                  <a:pt x="0" y="0"/>
                </a:moveTo>
                <a:lnTo>
                  <a:pt x="1356932" y="0"/>
                </a:lnTo>
                <a:lnTo>
                  <a:pt x="1356932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F7C4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B5852-7E7A-4244-B268-D8E69D962F76}"/>
              </a:ext>
            </a:extLst>
          </p:cNvPr>
          <p:cNvSpPr txBox="1"/>
          <p:nvPr/>
        </p:nvSpPr>
        <p:spPr>
          <a:xfrm>
            <a:off x="170957" y="203168"/>
            <a:ext cx="1021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1A26"/>
                </a:solidFill>
                <a:latin typeface="Montserrat" panose="02000505000000020004" pitchFamily="2" charset="0"/>
              </a:rPr>
              <a:t>Benefits to everyone else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D6FBC-B06D-0B34-03EA-4D4FE3857FF0}"/>
              </a:ext>
            </a:extLst>
          </p:cNvPr>
          <p:cNvSpPr txBox="1"/>
          <p:nvPr/>
        </p:nvSpPr>
        <p:spPr>
          <a:xfrm>
            <a:off x="1356931" y="1761556"/>
            <a:ext cx="10729966" cy="3334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No need to wait for your software vendor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Can start data collection and transition immediately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Easy to adopt and use by your staff and consultants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Less errors and more efficient compared to Excel/Access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Export SNBI data whenever your software is ready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76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AC344-A2A4-41B3-9F8E-B5A47EBD63EF}"/>
              </a:ext>
            </a:extLst>
          </p:cNvPr>
          <p:cNvSpPr/>
          <p:nvPr/>
        </p:nvSpPr>
        <p:spPr>
          <a:xfrm>
            <a:off x="0" y="809011"/>
            <a:ext cx="1356931" cy="95250"/>
          </a:xfrm>
          <a:custGeom>
            <a:avLst/>
            <a:gdLst>
              <a:gd name="connsiteX0" fmla="*/ 0 w 1356931"/>
              <a:gd name="connsiteY0" fmla="*/ 0 h 95250"/>
              <a:gd name="connsiteX1" fmla="*/ 1356932 w 1356931"/>
              <a:gd name="connsiteY1" fmla="*/ 0 h 95250"/>
              <a:gd name="connsiteX2" fmla="*/ 1356932 w 1356931"/>
              <a:gd name="connsiteY2" fmla="*/ 95250 h 95250"/>
              <a:gd name="connsiteX3" fmla="*/ 0 w 1356931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31" h="95250">
                <a:moveTo>
                  <a:pt x="0" y="0"/>
                </a:moveTo>
                <a:lnTo>
                  <a:pt x="1356932" y="0"/>
                </a:lnTo>
                <a:lnTo>
                  <a:pt x="1356932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F7C4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B5852-7E7A-4244-B268-D8E69D962F76}"/>
              </a:ext>
            </a:extLst>
          </p:cNvPr>
          <p:cNvSpPr txBox="1"/>
          <p:nvPr/>
        </p:nvSpPr>
        <p:spPr>
          <a:xfrm>
            <a:off x="170957" y="203168"/>
            <a:ext cx="1021995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rgbClr val="141A26"/>
                </a:solidFill>
                <a:latin typeface="Montserrat"/>
              </a:rPr>
              <a:t>Poll Question</a:t>
            </a:r>
            <a:endParaRPr lang="en-US" sz="2400" b="1">
              <a:solidFill>
                <a:srgbClr val="141A26"/>
              </a:solidFill>
              <a:latin typeface="Montserrat" panose="02000505000000020004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2C26D3-2723-FD48-4932-1C64C7285536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AD4E542-A4E6-8B3F-65A6-566AF41239A9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9" name="Picture 18" descr="Text&#10;&#10;Description automatically generated">
              <a:extLst>
                <a:ext uri="{FF2B5EF4-FFF2-40B4-BE49-F238E27FC236}">
                  <a16:creationId xmlns:a16="http://schemas.microsoft.com/office/drawing/2014/main" id="{3BA26D5D-F42B-8128-9AF2-E9B3D231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65879-BA2C-CEE7-331B-46850713F0C8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D041601-6890-56BF-A291-53BBFBCFA80F}"/>
              </a:ext>
            </a:extLst>
          </p:cNvPr>
          <p:cNvSpPr txBox="1"/>
          <p:nvPr/>
        </p:nvSpPr>
        <p:spPr>
          <a:xfrm>
            <a:off x="1356930" y="2087756"/>
            <a:ext cx="8323097" cy="3079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sz="2000" dirty="0">
                <a:latin typeface="Montserrat "/>
              </a:rPr>
              <a:t>Yes, we need this now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sz="2000" dirty="0">
                <a:latin typeface="Montserrat "/>
              </a:rPr>
              <a:t>Yes, we need it when we are ready to collect data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sz="2000" dirty="0">
                <a:latin typeface="Montserrat "/>
              </a:rPr>
              <a:t>Maybe, we will need to think about it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sz="2000" dirty="0">
                <a:latin typeface="Montserrat "/>
              </a:rPr>
              <a:t>No, we do not need it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sz="2000" dirty="0">
                <a:latin typeface="Montserrat "/>
              </a:rPr>
              <a:t>Not sure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1485D1-7717-A0FF-3CB9-C2A82BCFD45D}"/>
              </a:ext>
            </a:extLst>
          </p:cNvPr>
          <p:cNvSpPr txBox="1"/>
          <p:nvPr/>
        </p:nvSpPr>
        <p:spPr>
          <a:xfrm>
            <a:off x="1356929" y="1523440"/>
            <a:ext cx="8238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07ABF"/>
                </a:solidFill>
                <a:latin typeface="Montserrat Medium" pitchFamily="2" charset="0"/>
              </a:rPr>
              <a:t>Will your agency or company benefit from SNBIX ?</a:t>
            </a:r>
          </a:p>
        </p:txBody>
      </p:sp>
    </p:spTree>
    <p:extLst>
      <p:ext uri="{BB962C8B-B14F-4D97-AF65-F5344CB8AC3E}">
        <p14:creationId xmlns:p14="http://schemas.microsoft.com/office/powerpoint/2010/main" val="3583944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660E7D3-96B3-4E5E-B9DE-72658AFF4F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5221"/>
          <a:stretch/>
        </p:blipFill>
        <p:spPr>
          <a:xfrm>
            <a:off x="0" y="11575"/>
            <a:ext cx="12192000" cy="22128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5CD668-9FF6-44AB-8F49-2E4F8C499119}"/>
              </a:ext>
            </a:extLst>
          </p:cNvPr>
          <p:cNvSpPr txBox="1"/>
          <p:nvPr/>
        </p:nvSpPr>
        <p:spPr>
          <a:xfrm>
            <a:off x="1778613" y="3838490"/>
            <a:ext cx="8634774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3600" b="1">
                <a:solidFill>
                  <a:srgbClr val="107ABF"/>
                </a:solidFill>
                <a:latin typeface="Montserrat" panose="02000505000000020004" pitchFamily="2" charset="0"/>
              </a:rPr>
              <a:t>Q &amp; 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EA70AD-8BA0-35C6-F378-4C6F9004DB00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CA43FA2-A6C1-5A75-CFF8-DACA92C68ECB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841CCB2A-0437-440C-FD24-2CE4DF9A8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68F8F1-2F90-D255-3C6F-FC3F0403F132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4001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526F67-D5DE-4FB9-81F7-8F894CF9B0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34"/>
            <a:ext cx="12192000" cy="6858134"/>
          </a:xfrm>
          <a:prstGeom prst="rect">
            <a:avLst/>
          </a:prstGeom>
          <a:solidFill>
            <a:srgbClr val="141B2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92B8D2-B7A2-4968-A335-D4ECC288A2FE}"/>
              </a:ext>
            </a:extLst>
          </p:cNvPr>
          <p:cNvGrpSpPr/>
          <p:nvPr/>
        </p:nvGrpSpPr>
        <p:grpSpPr>
          <a:xfrm>
            <a:off x="5651551" y="1386181"/>
            <a:ext cx="6540449" cy="4085638"/>
            <a:chOff x="5651551" y="1233695"/>
            <a:chExt cx="6540449" cy="40856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3640BF-73EC-472C-AE1E-0592E1F564DD}"/>
                </a:ext>
              </a:extLst>
            </p:cNvPr>
            <p:cNvSpPr txBox="1"/>
            <p:nvPr/>
          </p:nvSpPr>
          <p:spPr>
            <a:xfrm>
              <a:off x="5651551" y="1233695"/>
              <a:ext cx="533351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7200" b="1" spc="0" baseline="0">
                  <a:solidFill>
                    <a:srgbClr val="E8F6FD"/>
                  </a:solidFill>
                  <a:latin typeface="+mj-lt"/>
                  <a:sym typeface="Montserrat-Regular"/>
                  <a:rtl val="0"/>
                </a:rPr>
                <a:t>Thank You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CEBC662-CB45-4E1B-B671-8AD7C58A3951}"/>
                </a:ext>
              </a:extLst>
            </p:cNvPr>
            <p:cNvSpPr/>
            <p:nvPr/>
          </p:nvSpPr>
          <p:spPr>
            <a:xfrm>
              <a:off x="9641205" y="3175064"/>
              <a:ext cx="2550795" cy="18000"/>
            </a:xfrm>
            <a:custGeom>
              <a:avLst/>
              <a:gdLst>
                <a:gd name="connsiteX0" fmla="*/ 0 w 1381315"/>
                <a:gd name="connsiteY0" fmla="*/ 0 h 48386"/>
                <a:gd name="connsiteX1" fmla="*/ 1381315 w 1381315"/>
                <a:gd name="connsiteY1" fmla="*/ 0 h 48386"/>
                <a:gd name="connsiteX2" fmla="*/ 1381315 w 1381315"/>
                <a:gd name="connsiteY2" fmla="*/ 48387 h 48386"/>
                <a:gd name="connsiteX3" fmla="*/ 0 w 1381315"/>
                <a:gd name="connsiteY3" fmla="*/ 48387 h 4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315" h="48386">
                  <a:moveTo>
                    <a:pt x="0" y="0"/>
                  </a:moveTo>
                  <a:lnTo>
                    <a:pt x="1381315" y="0"/>
                  </a:lnTo>
                  <a:lnTo>
                    <a:pt x="1381315" y="48387"/>
                  </a:lnTo>
                  <a:lnTo>
                    <a:pt x="0" y="48387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8F749B-21C6-4A40-BC59-3B27AE563CB9}"/>
                </a:ext>
              </a:extLst>
            </p:cNvPr>
            <p:cNvSpPr txBox="1"/>
            <p:nvPr/>
          </p:nvSpPr>
          <p:spPr>
            <a:xfrm>
              <a:off x="6381750" y="4560736"/>
              <a:ext cx="459903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600">
                  <a:solidFill>
                    <a:schemeClr val="accent4">
                      <a:lumMod val="75000"/>
                    </a:schemeClr>
                  </a:solidFill>
                  <a:latin typeface="Montserrat Medium" pitchFamily="2" charset="0"/>
                </a:rPr>
                <a:t>CUSTOMER SUCCESS MANAGER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57BF69-3A2D-4DA0-B237-5F4CE21E6CAD}"/>
                </a:ext>
              </a:extLst>
            </p:cNvPr>
            <p:cNvSpPr txBox="1"/>
            <p:nvPr/>
          </p:nvSpPr>
          <p:spPr>
            <a:xfrm>
              <a:off x="6381750" y="4980779"/>
              <a:ext cx="459903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600">
                  <a:solidFill>
                    <a:schemeClr val="accent4">
                      <a:lumMod val="75000"/>
                    </a:schemeClr>
                  </a:solidFill>
                  <a:latin typeface="Montserrat Medium" pitchFamily="2" charset="0"/>
                </a:rPr>
                <a:t>ktong@bridge-intel.com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055ADE-1040-4763-80F6-31A0F3FF6087}"/>
                </a:ext>
              </a:extLst>
            </p:cNvPr>
            <p:cNvSpPr txBox="1"/>
            <p:nvPr/>
          </p:nvSpPr>
          <p:spPr>
            <a:xfrm>
              <a:off x="7695372" y="3967964"/>
              <a:ext cx="328541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2400" b="1">
                  <a:solidFill>
                    <a:srgbClr val="107ABF"/>
                  </a:solidFill>
                  <a:latin typeface="+mj-lt"/>
                </a:rPr>
                <a:t>KENNY TONG</a:t>
              </a:r>
            </a:p>
          </p:txBody>
        </p:sp>
      </p:grpSp>
      <p:grpSp>
        <p:nvGrpSpPr>
          <p:cNvPr id="117" name="Graphic 4">
            <a:extLst>
              <a:ext uri="{FF2B5EF4-FFF2-40B4-BE49-F238E27FC236}">
                <a16:creationId xmlns:a16="http://schemas.microsoft.com/office/drawing/2014/main" id="{6594B11A-13A2-495E-8780-4E964DF32515}"/>
              </a:ext>
            </a:extLst>
          </p:cNvPr>
          <p:cNvGrpSpPr/>
          <p:nvPr/>
        </p:nvGrpSpPr>
        <p:grpSpPr>
          <a:xfrm rot="16200000">
            <a:off x="-2255859" y="3047921"/>
            <a:ext cx="6858133" cy="762023"/>
            <a:chOff x="1509712" y="1200150"/>
            <a:chExt cx="9169907" cy="1018889"/>
          </a:xfrm>
          <a:solidFill>
            <a:srgbClr val="E8F6FD">
              <a:alpha val="5000"/>
            </a:srgbClr>
          </a:solidFill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43F2AC9-1061-4B99-8C53-E4E520E1374E}"/>
                </a:ext>
              </a:extLst>
            </p:cNvPr>
            <p:cNvSpPr/>
            <p:nvPr/>
          </p:nvSpPr>
          <p:spPr>
            <a:xfrm>
              <a:off x="2221705" y="1760315"/>
              <a:ext cx="458819" cy="458723"/>
            </a:xfrm>
            <a:custGeom>
              <a:avLst/>
              <a:gdLst>
                <a:gd name="connsiteX0" fmla="*/ 0 w 458819"/>
                <a:gd name="connsiteY0" fmla="*/ 191 h 458723"/>
                <a:gd name="connsiteX1" fmla="*/ 0 w 458819"/>
                <a:gd name="connsiteY1" fmla="*/ 191 h 458723"/>
                <a:gd name="connsiteX2" fmla="*/ 30004 w 458819"/>
                <a:gd name="connsiteY2" fmla="*/ 72676 h 458723"/>
                <a:gd name="connsiteX3" fmla="*/ 386048 w 458819"/>
                <a:gd name="connsiteY3" fmla="*/ 428720 h 458723"/>
                <a:gd name="connsiteX4" fmla="*/ 458534 w 458819"/>
                <a:gd name="connsiteY4" fmla="*/ 458724 h 458723"/>
                <a:gd name="connsiteX5" fmla="*/ 458819 w 458819"/>
                <a:gd name="connsiteY5" fmla="*/ 458724 h 458723"/>
                <a:gd name="connsiteX6" fmla="*/ 458819 w 458819"/>
                <a:gd name="connsiteY6" fmla="*/ 458629 h 458723"/>
                <a:gd name="connsiteX7" fmla="*/ 190 w 458819"/>
                <a:gd name="connsiteY7" fmla="*/ 0 h 458723"/>
                <a:gd name="connsiteX8" fmla="*/ 0 w 458819"/>
                <a:gd name="connsiteY8" fmla="*/ 191 h 45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19" h="458723">
                  <a:moveTo>
                    <a:pt x="0" y="191"/>
                  </a:moveTo>
                  <a:lnTo>
                    <a:pt x="0" y="191"/>
                  </a:lnTo>
                  <a:cubicBezTo>
                    <a:pt x="0" y="27337"/>
                    <a:pt x="10763" y="53435"/>
                    <a:pt x="30004" y="72676"/>
                  </a:cubicBezTo>
                  <a:lnTo>
                    <a:pt x="386048" y="428720"/>
                  </a:lnTo>
                  <a:cubicBezTo>
                    <a:pt x="405289" y="447961"/>
                    <a:pt x="431292" y="458724"/>
                    <a:pt x="458534" y="458724"/>
                  </a:cubicBezTo>
                  <a:lnTo>
                    <a:pt x="458819" y="458724"/>
                  </a:lnTo>
                  <a:lnTo>
                    <a:pt x="458819" y="458629"/>
                  </a:lnTo>
                  <a:lnTo>
                    <a:pt x="190" y="0"/>
                  </a:lnTo>
                  <a:lnTo>
                    <a:pt x="0" y="1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05F47EA-40CC-4C02-8F58-366EB49C7F3D}"/>
                </a:ext>
              </a:extLst>
            </p:cNvPr>
            <p:cNvSpPr/>
            <p:nvPr/>
          </p:nvSpPr>
          <p:spPr>
            <a:xfrm>
              <a:off x="2221705" y="1910810"/>
              <a:ext cx="308229" cy="308133"/>
            </a:xfrm>
            <a:custGeom>
              <a:avLst/>
              <a:gdLst>
                <a:gd name="connsiteX0" fmla="*/ 308229 w 308229"/>
                <a:gd name="connsiteY0" fmla="*/ 308134 h 308133"/>
                <a:gd name="connsiteX1" fmla="*/ 308229 w 308229"/>
                <a:gd name="connsiteY1" fmla="*/ 308134 h 308133"/>
                <a:gd name="connsiteX2" fmla="*/ 0 w 308229"/>
                <a:gd name="connsiteY2" fmla="*/ 0 h 308133"/>
                <a:gd name="connsiteX3" fmla="*/ 0 w 308229"/>
                <a:gd name="connsiteY3" fmla="*/ 0 h 308133"/>
                <a:gd name="connsiteX4" fmla="*/ 30290 w 308229"/>
                <a:gd name="connsiteY4" fmla="*/ 73057 h 308133"/>
                <a:gd name="connsiteX5" fmla="*/ 235172 w 308229"/>
                <a:gd name="connsiteY5" fmla="*/ 277940 h 308133"/>
                <a:gd name="connsiteX6" fmla="*/ 308229 w 308229"/>
                <a:gd name="connsiteY6" fmla="*/ 308134 h 3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29" h="308133">
                  <a:moveTo>
                    <a:pt x="308229" y="308134"/>
                  </a:moveTo>
                  <a:lnTo>
                    <a:pt x="308229" y="30813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8" y="53626"/>
                    <a:pt x="30290" y="73057"/>
                  </a:cubicBezTo>
                  <a:lnTo>
                    <a:pt x="235172" y="277940"/>
                  </a:lnTo>
                  <a:cubicBezTo>
                    <a:pt x="254603" y="297275"/>
                    <a:pt x="280797" y="308134"/>
                    <a:pt x="308229" y="308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5E94419-0C33-41E4-B0E0-448849FFCC7C}"/>
                </a:ext>
              </a:extLst>
            </p:cNvPr>
            <p:cNvSpPr/>
            <p:nvPr/>
          </p:nvSpPr>
          <p:spPr>
            <a:xfrm>
              <a:off x="2221705" y="2061400"/>
              <a:ext cx="157638" cy="157543"/>
            </a:xfrm>
            <a:custGeom>
              <a:avLst/>
              <a:gdLst>
                <a:gd name="connsiteX0" fmla="*/ 157639 w 157638"/>
                <a:gd name="connsiteY0" fmla="*/ 157544 h 157543"/>
                <a:gd name="connsiteX1" fmla="*/ 157639 w 157638"/>
                <a:gd name="connsiteY1" fmla="*/ 157544 h 157543"/>
                <a:gd name="connsiteX2" fmla="*/ 0 w 157638"/>
                <a:gd name="connsiteY2" fmla="*/ 0 h 157543"/>
                <a:gd name="connsiteX3" fmla="*/ 0 w 157638"/>
                <a:gd name="connsiteY3" fmla="*/ 0 h 157543"/>
                <a:gd name="connsiteX4" fmla="*/ 30290 w 157638"/>
                <a:gd name="connsiteY4" fmla="*/ 73057 h 157543"/>
                <a:gd name="connsiteX5" fmla="*/ 84582 w 157638"/>
                <a:gd name="connsiteY5" fmla="*/ 127349 h 157543"/>
                <a:gd name="connsiteX6" fmla="*/ 157639 w 157638"/>
                <a:gd name="connsiteY6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638" h="157543">
                  <a:moveTo>
                    <a:pt x="157639" y="157544"/>
                  </a:moveTo>
                  <a:lnTo>
                    <a:pt x="157639" y="15754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8" y="53626"/>
                    <a:pt x="30290" y="73057"/>
                  </a:cubicBezTo>
                  <a:lnTo>
                    <a:pt x="84582" y="127349"/>
                  </a:lnTo>
                  <a:cubicBezTo>
                    <a:pt x="103918" y="146685"/>
                    <a:pt x="130207" y="157544"/>
                    <a:pt x="157639" y="15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1899E98-15AF-4EC2-BCD5-BD76DC3B3435}"/>
                </a:ext>
              </a:extLst>
            </p:cNvPr>
            <p:cNvSpPr/>
            <p:nvPr/>
          </p:nvSpPr>
          <p:spPr>
            <a:xfrm>
              <a:off x="1678026" y="1760315"/>
              <a:ext cx="458620" cy="458620"/>
            </a:xfrm>
            <a:custGeom>
              <a:avLst/>
              <a:gdLst>
                <a:gd name="connsiteX0" fmla="*/ 458621 w 458620"/>
                <a:gd name="connsiteY0" fmla="*/ 422720 h 458620"/>
                <a:gd name="connsiteX1" fmla="*/ 458621 w 458620"/>
                <a:gd name="connsiteY1" fmla="*/ 35814 h 458620"/>
                <a:gd name="connsiteX2" fmla="*/ 422807 w 458620"/>
                <a:gd name="connsiteY2" fmla="*/ 0 h 458620"/>
                <a:gd name="connsiteX3" fmla="*/ 35901 w 458620"/>
                <a:gd name="connsiteY3" fmla="*/ 0 h 458620"/>
                <a:gd name="connsiteX4" fmla="*/ 10565 w 458620"/>
                <a:gd name="connsiteY4" fmla="*/ 61151 h 458620"/>
                <a:gd name="connsiteX5" fmla="*/ 397470 w 458620"/>
                <a:gd name="connsiteY5" fmla="*/ 448056 h 458620"/>
                <a:gd name="connsiteX6" fmla="*/ 458621 w 458620"/>
                <a:gd name="connsiteY6" fmla="*/ 42272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620" h="458620">
                  <a:moveTo>
                    <a:pt x="458621" y="422720"/>
                  </a:moveTo>
                  <a:lnTo>
                    <a:pt x="458621" y="35814"/>
                  </a:lnTo>
                  <a:cubicBezTo>
                    <a:pt x="458621" y="16002"/>
                    <a:pt x="442619" y="0"/>
                    <a:pt x="422807" y="0"/>
                  </a:cubicBezTo>
                  <a:lnTo>
                    <a:pt x="35901" y="0"/>
                  </a:lnTo>
                  <a:cubicBezTo>
                    <a:pt x="3992" y="0"/>
                    <a:pt x="-12010" y="38576"/>
                    <a:pt x="10565" y="61151"/>
                  </a:cubicBezTo>
                  <a:lnTo>
                    <a:pt x="397470" y="448056"/>
                  </a:lnTo>
                  <a:cubicBezTo>
                    <a:pt x="420044" y="470630"/>
                    <a:pt x="458621" y="454628"/>
                    <a:pt x="458621" y="42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BFBB803-D481-4270-8EB9-D9A06825FC4C}"/>
                </a:ext>
              </a:extLst>
            </p:cNvPr>
            <p:cNvSpPr/>
            <p:nvPr/>
          </p:nvSpPr>
          <p:spPr>
            <a:xfrm>
              <a:off x="2933794" y="1760410"/>
              <a:ext cx="458819" cy="458628"/>
            </a:xfrm>
            <a:custGeom>
              <a:avLst/>
              <a:gdLst>
                <a:gd name="connsiteX0" fmla="*/ 0 w 458819"/>
                <a:gd name="connsiteY0" fmla="*/ 95 h 458628"/>
                <a:gd name="connsiteX1" fmla="*/ 0 w 458819"/>
                <a:gd name="connsiteY1" fmla="*/ 95 h 458628"/>
                <a:gd name="connsiteX2" fmla="*/ 30004 w 458819"/>
                <a:gd name="connsiteY2" fmla="*/ 72581 h 458628"/>
                <a:gd name="connsiteX3" fmla="*/ 386048 w 458819"/>
                <a:gd name="connsiteY3" fmla="*/ 428625 h 458628"/>
                <a:gd name="connsiteX4" fmla="*/ 458534 w 458819"/>
                <a:gd name="connsiteY4" fmla="*/ 458629 h 458628"/>
                <a:gd name="connsiteX5" fmla="*/ 458819 w 458819"/>
                <a:gd name="connsiteY5" fmla="*/ 458629 h 458628"/>
                <a:gd name="connsiteX6" fmla="*/ 458819 w 458819"/>
                <a:gd name="connsiteY6" fmla="*/ 458534 h 458628"/>
                <a:gd name="connsiteX7" fmla="*/ 286 w 458819"/>
                <a:gd name="connsiteY7" fmla="*/ 0 h 458628"/>
                <a:gd name="connsiteX8" fmla="*/ 0 w 458819"/>
                <a:gd name="connsiteY8" fmla="*/ 95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19" h="458628">
                  <a:moveTo>
                    <a:pt x="0" y="95"/>
                  </a:moveTo>
                  <a:lnTo>
                    <a:pt x="0" y="95"/>
                  </a:lnTo>
                  <a:cubicBezTo>
                    <a:pt x="0" y="27242"/>
                    <a:pt x="10763" y="53340"/>
                    <a:pt x="30004" y="72581"/>
                  </a:cubicBezTo>
                  <a:lnTo>
                    <a:pt x="386048" y="428625"/>
                  </a:lnTo>
                  <a:cubicBezTo>
                    <a:pt x="405289" y="447865"/>
                    <a:pt x="431292" y="458629"/>
                    <a:pt x="458534" y="458629"/>
                  </a:cubicBezTo>
                  <a:lnTo>
                    <a:pt x="458819" y="458629"/>
                  </a:lnTo>
                  <a:lnTo>
                    <a:pt x="458819" y="458534"/>
                  </a:lnTo>
                  <a:lnTo>
                    <a:pt x="286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303A005-8A12-4350-8B69-F573F7A9A086}"/>
                </a:ext>
              </a:extLst>
            </p:cNvPr>
            <p:cNvSpPr/>
            <p:nvPr/>
          </p:nvSpPr>
          <p:spPr>
            <a:xfrm>
              <a:off x="2933794" y="1910810"/>
              <a:ext cx="308133" cy="308133"/>
            </a:xfrm>
            <a:custGeom>
              <a:avLst/>
              <a:gdLst>
                <a:gd name="connsiteX0" fmla="*/ 308134 w 308133"/>
                <a:gd name="connsiteY0" fmla="*/ 308134 h 308133"/>
                <a:gd name="connsiteX1" fmla="*/ 308134 w 308133"/>
                <a:gd name="connsiteY1" fmla="*/ 308134 h 308133"/>
                <a:gd name="connsiteX2" fmla="*/ 0 w 308133"/>
                <a:gd name="connsiteY2" fmla="*/ 0 h 308133"/>
                <a:gd name="connsiteX3" fmla="*/ 0 w 308133"/>
                <a:gd name="connsiteY3" fmla="*/ 0 h 308133"/>
                <a:gd name="connsiteX4" fmla="*/ 30290 w 308133"/>
                <a:gd name="connsiteY4" fmla="*/ 73057 h 308133"/>
                <a:gd name="connsiteX5" fmla="*/ 235172 w 308133"/>
                <a:gd name="connsiteY5" fmla="*/ 277940 h 308133"/>
                <a:gd name="connsiteX6" fmla="*/ 308134 w 308133"/>
                <a:gd name="connsiteY6" fmla="*/ 308134 h 3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133" h="308133">
                  <a:moveTo>
                    <a:pt x="308134" y="308134"/>
                  </a:moveTo>
                  <a:lnTo>
                    <a:pt x="308134" y="30813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8" y="53626"/>
                    <a:pt x="30290" y="73057"/>
                  </a:cubicBezTo>
                  <a:lnTo>
                    <a:pt x="235172" y="277940"/>
                  </a:lnTo>
                  <a:cubicBezTo>
                    <a:pt x="254508" y="297275"/>
                    <a:pt x="280797" y="308134"/>
                    <a:pt x="308134" y="308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4B89B7C-5EA9-4A2C-9D48-367198DF8AD7}"/>
                </a:ext>
              </a:extLst>
            </p:cNvPr>
            <p:cNvSpPr/>
            <p:nvPr/>
          </p:nvSpPr>
          <p:spPr>
            <a:xfrm>
              <a:off x="2933794" y="2061400"/>
              <a:ext cx="157543" cy="157543"/>
            </a:xfrm>
            <a:custGeom>
              <a:avLst/>
              <a:gdLst>
                <a:gd name="connsiteX0" fmla="*/ 157544 w 157543"/>
                <a:gd name="connsiteY0" fmla="*/ 157544 h 157543"/>
                <a:gd name="connsiteX1" fmla="*/ 157544 w 157543"/>
                <a:gd name="connsiteY1" fmla="*/ 157544 h 157543"/>
                <a:gd name="connsiteX2" fmla="*/ 0 w 157543"/>
                <a:gd name="connsiteY2" fmla="*/ 0 h 157543"/>
                <a:gd name="connsiteX3" fmla="*/ 0 w 157543"/>
                <a:gd name="connsiteY3" fmla="*/ 0 h 157543"/>
                <a:gd name="connsiteX4" fmla="*/ 30290 w 157543"/>
                <a:gd name="connsiteY4" fmla="*/ 73057 h 157543"/>
                <a:gd name="connsiteX5" fmla="*/ 84582 w 157543"/>
                <a:gd name="connsiteY5" fmla="*/ 127349 h 157543"/>
                <a:gd name="connsiteX6" fmla="*/ 157544 w 157543"/>
                <a:gd name="connsiteY6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43" h="157543">
                  <a:moveTo>
                    <a:pt x="157544" y="157544"/>
                  </a:moveTo>
                  <a:lnTo>
                    <a:pt x="157544" y="15754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8" y="53626"/>
                    <a:pt x="30290" y="73057"/>
                  </a:cubicBezTo>
                  <a:lnTo>
                    <a:pt x="84582" y="127349"/>
                  </a:lnTo>
                  <a:cubicBezTo>
                    <a:pt x="103918" y="146685"/>
                    <a:pt x="130207" y="157544"/>
                    <a:pt x="157544" y="15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FF64223D-9B2E-4A6B-8408-D93F8AE671C6}"/>
                </a:ext>
              </a:extLst>
            </p:cNvPr>
            <p:cNvSpPr/>
            <p:nvPr/>
          </p:nvSpPr>
          <p:spPr>
            <a:xfrm>
              <a:off x="2390115" y="1760315"/>
              <a:ext cx="458620" cy="458620"/>
            </a:xfrm>
            <a:custGeom>
              <a:avLst/>
              <a:gdLst>
                <a:gd name="connsiteX0" fmla="*/ 458621 w 458620"/>
                <a:gd name="connsiteY0" fmla="*/ 422720 h 458620"/>
                <a:gd name="connsiteX1" fmla="*/ 458621 w 458620"/>
                <a:gd name="connsiteY1" fmla="*/ 35814 h 458620"/>
                <a:gd name="connsiteX2" fmla="*/ 422807 w 458620"/>
                <a:gd name="connsiteY2" fmla="*/ 0 h 458620"/>
                <a:gd name="connsiteX3" fmla="*/ 35901 w 458620"/>
                <a:gd name="connsiteY3" fmla="*/ 0 h 458620"/>
                <a:gd name="connsiteX4" fmla="*/ 10565 w 458620"/>
                <a:gd name="connsiteY4" fmla="*/ 61151 h 458620"/>
                <a:gd name="connsiteX5" fmla="*/ 397470 w 458620"/>
                <a:gd name="connsiteY5" fmla="*/ 448056 h 458620"/>
                <a:gd name="connsiteX6" fmla="*/ 458621 w 458620"/>
                <a:gd name="connsiteY6" fmla="*/ 42272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620" h="458620">
                  <a:moveTo>
                    <a:pt x="458621" y="422720"/>
                  </a:moveTo>
                  <a:lnTo>
                    <a:pt x="458621" y="35814"/>
                  </a:lnTo>
                  <a:cubicBezTo>
                    <a:pt x="458621" y="16002"/>
                    <a:pt x="442618" y="0"/>
                    <a:pt x="422807" y="0"/>
                  </a:cubicBezTo>
                  <a:lnTo>
                    <a:pt x="35901" y="0"/>
                  </a:lnTo>
                  <a:cubicBezTo>
                    <a:pt x="3992" y="0"/>
                    <a:pt x="-12010" y="38576"/>
                    <a:pt x="10565" y="61151"/>
                  </a:cubicBezTo>
                  <a:lnTo>
                    <a:pt x="397470" y="448056"/>
                  </a:lnTo>
                  <a:cubicBezTo>
                    <a:pt x="419949" y="470630"/>
                    <a:pt x="458621" y="454628"/>
                    <a:pt x="458621" y="42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0F90DFF-CBEE-474F-A293-1C04BFE9BC9A}"/>
                </a:ext>
              </a:extLst>
            </p:cNvPr>
            <p:cNvSpPr/>
            <p:nvPr/>
          </p:nvSpPr>
          <p:spPr>
            <a:xfrm>
              <a:off x="3645788" y="1760410"/>
              <a:ext cx="458819" cy="458628"/>
            </a:xfrm>
            <a:custGeom>
              <a:avLst/>
              <a:gdLst>
                <a:gd name="connsiteX0" fmla="*/ 0 w 458819"/>
                <a:gd name="connsiteY0" fmla="*/ 95 h 458628"/>
                <a:gd name="connsiteX1" fmla="*/ 0 w 458819"/>
                <a:gd name="connsiteY1" fmla="*/ 95 h 458628"/>
                <a:gd name="connsiteX2" fmla="*/ 30004 w 458819"/>
                <a:gd name="connsiteY2" fmla="*/ 72581 h 458628"/>
                <a:gd name="connsiteX3" fmla="*/ 386048 w 458819"/>
                <a:gd name="connsiteY3" fmla="*/ 428625 h 458628"/>
                <a:gd name="connsiteX4" fmla="*/ 458534 w 458819"/>
                <a:gd name="connsiteY4" fmla="*/ 458629 h 458628"/>
                <a:gd name="connsiteX5" fmla="*/ 458819 w 458819"/>
                <a:gd name="connsiteY5" fmla="*/ 458629 h 458628"/>
                <a:gd name="connsiteX6" fmla="*/ 458819 w 458819"/>
                <a:gd name="connsiteY6" fmla="*/ 458534 h 458628"/>
                <a:gd name="connsiteX7" fmla="*/ 286 w 458819"/>
                <a:gd name="connsiteY7" fmla="*/ 0 h 458628"/>
                <a:gd name="connsiteX8" fmla="*/ 0 w 458819"/>
                <a:gd name="connsiteY8" fmla="*/ 95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19" h="458628">
                  <a:moveTo>
                    <a:pt x="0" y="95"/>
                  </a:moveTo>
                  <a:lnTo>
                    <a:pt x="0" y="95"/>
                  </a:lnTo>
                  <a:cubicBezTo>
                    <a:pt x="0" y="27242"/>
                    <a:pt x="10763" y="53340"/>
                    <a:pt x="30004" y="72581"/>
                  </a:cubicBezTo>
                  <a:lnTo>
                    <a:pt x="386048" y="428625"/>
                  </a:lnTo>
                  <a:cubicBezTo>
                    <a:pt x="405289" y="447865"/>
                    <a:pt x="431292" y="458629"/>
                    <a:pt x="458534" y="458629"/>
                  </a:cubicBezTo>
                  <a:lnTo>
                    <a:pt x="458819" y="458629"/>
                  </a:lnTo>
                  <a:lnTo>
                    <a:pt x="458819" y="458534"/>
                  </a:lnTo>
                  <a:lnTo>
                    <a:pt x="286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7346892-63E8-4FD7-9B61-09C78CF7C42E}"/>
                </a:ext>
              </a:extLst>
            </p:cNvPr>
            <p:cNvSpPr/>
            <p:nvPr/>
          </p:nvSpPr>
          <p:spPr>
            <a:xfrm>
              <a:off x="3645883" y="1910810"/>
              <a:ext cx="308133" cy="308133"/>
            </a:xfrm>
            <a:custGeom>
              <a:avLst/>
              <a:gdLst>
                <a:gd name="connsiteX0" fmla="*/ 308134 w 308133"/>
                <a:gd name="connsiteY0" fmla="*/ 308134 h 308133"/>
                <a:gd name="connsiteX1" fmla="*/ 308134 w 308133"/>
                <a:gd name="connsiteY1" fmla="*/ 308134 h 308133"/>
                <a:gd name="connsiteX2" fmla="*/ 0 w 308133"/>
                <a:gd name="connsiteY2" fmla="*/ 0 h 308133"/>
                <a:gd name="connsiteX3" fmla="*/ 0 w 308133"/>
                <a:gd name="connsiteY3" fmla="*/ 0 h 308133"/>
                <a:gd name="connsiteX4" fmla="*/ 30289 w 308133"/>
                <a:gd name="connsiteY4" fmla="*/ 73057 h 308133"/>
                <a:gd name="connsiteX5" fmla="*/ 235172 w 308133"/>
                <a:gd name="connsiteY5" fmla="*/ 277940 h 308133"/>
                <a:gd name="connsiteX6" fmla="*/ 308134 w 308133"/>
                <a:gd name="connsiteY6" fmla="*/ 308134 h 3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133" h="308133">
                  <a:moveTo>
                    <a:pt x="308134" y="308134"/>
                  </a:moveTo>
                  <a:lnTo>
                    <a:pt x="308134" y="30813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8" y="53626"/>
                    <a:pt x="30289" y="73057"/>
                  </a:cubicBezTo>
                  <a:lnTo>
                    <a:pt x="235172" y="277940"/>
                  </a:lnTo>
                  <a:cubicBezTo>
                    <a:pt x="254508" y="297275"/>
                    <a:pt x="280702" y="308134"/>
                    <a:pt x="308134" y="308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63FDFDB-D337-4F95-8611-D790147A0385}"/>
                </a:ext>
              </a:extLst>
            </p:cNvPr>
            <p:cNvSpPr/>
            <p:nvPr/>
          </p:nvSpPr>
          <p:spPr>
            <a:xfrm>
              <a:off x="3645883" y="2061400"/>
              <a:ext cx="157543" cy="157543"/>
            </a:xfrm>
            <a:custGeom>
              <a:avLst/>
              <a:gdLst>
                <a:gd name="connsiteX0" fmla="*/ 157543 w 157543"/>
                <a:gd name="connsiteY0" fmla="*/ 157544 h 157543"/>
                <a:gd name="connsiteX1" fmla="*/ 157543 w 157543"/>
                <a:gd name="connsiteY1" fmla="*/ 157544 h 157543"/>
                <a:gd name="connsiteX2" fmla="*/ 0 w 157543"/>
                <a:gd name="connsiteY2" fmla="*/ 0 h 157543"/>
                <a:gd name="connsiteX3" fmla="*/ 0 w 157543"/>
                <a:gd name="connsiteY3" fmla="*/ 0 h 157543"/>
                <a:gd name="connsiteX4" fmla="*/ 30289 w 157543"/>
                <a:gd name="connsiteY4" fmla="*/ 73057 h 157543"/>
                <a:gd name="connsiteX5" fmla="*/ 84582 w 157543"/>
                <a:gd name="connsiteY5" fmla="*/ 127349 h 157543"/>
                <a:gd name="connsiteX6" fmla="*/ 157543 w 157543"/>
                <a:gd name="connsiteY6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43" h="157543">
                  <a:moveTo>
                    <a:pt x="157543" y="157544"/>
                  </a:moveTo>
                  <a:lnTo>
                    <a:pt x="157543" y="15754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8" y="53626"/>
                    <a:pt x="30289" y="73057"/>
                  </a:cubicBezTo>
                  <a:lnTo>
                    <a:pt x="84582" y="127349"/>
                  </a:lnTo>
                  <a:cubicBezTo>
                    <a:pt x="103822" y="146685"/>
                    <a:pt x="130111" y="157544"/>
                    <a:pt x="157543" y="15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8731D497-E965-43C0-ABF6-DCBC1AC1C2D9}"/>
                </a:ext>
              </a:extLst>
            </p:cNvPr>
            <p:cNvSpPr/>
            <p:nvPr/>
          </p:nvSpPr>
          <p:spPr>
            <a:xfrm>
              <a:off x="3102109" y="1760315"/>
              <a:ext cx="458620" cy="458620"/>
            </a:xfrm>
            <a:custGeom>
              <a:avLst/>
              <a:gdLst>
                <a:gd name="connsiteX0" fmla="*/ 458621 w 458620"/>
                <a:gd name="connsiteY0" fmla="*/ 422720 h 458620"/>
                <a:gd name="connsiteX1" fmla="*/ 458621 w 458620"/>
                <a:gd name="connsiteY1" fmla="*/ 35814 h 458620"/>
                <a:gd name="connsiteX2" fmla="*/ 422807 w 458620"/>
                <a:gd name="connsiteY2" fmla="*/ 0 h 458620"/>
                <a:gd name="connsiteX3" fmla="*/ 35901 w 458620"/>
                <a:gd name="connsiteY3" fmla="*/ 0 h 458620"/>
                <a:gd name="connsiteX4" fmla="*/ 10564 w 458620"/>
                <a:gd name="connsiteY4" fmla="*/ 61151 h 458620"/>
                <a:gd name="connsiteX5" fmla="*/ 397470 w 458620"/>
                <a:gd name="connsiteY5" fmla="*/ 448056 h 458620"/>
                <a:gd name="connsiteX6" fmla="*/ 458621 w 458620"/>
                <a:gd name="connsiteY6" fmla="*/ 42272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620" h="458620">
                  <a:moveTo>
                    <a:pt x="458621" y="422720"/>
                  </a:moveTo>
                  <a:lnTo>
                    <a:pt x="458621" y="35814"/>
                  </a:lnTo>
                  <a:cubicBezTo>
                    <a:pt x="458621" y="16002"/>
                    <a:pt x="442618" y="0"/>
                    <a:pt x="422807" y="0"/>
                  </a:cubicBezTo>
                  <a:lnTo>
                    <a:pt x="35901" y="0"/>
                  </a:lnTo>
                  <a:cubicBezTo>
                    <a:pt x="3992" y="0"/>
                    <a:pt x="-12010" y="38576"/>
                    <a:pt x="10564" y="61151"/>
                  </a:cubicBezTo>
                  <a:lnTo>
                    <a:pt x="397470" y="448056"/>
                  </a:lnTo>
                  <a:cubicBezTo>
                    <a:pt x="420044" y="470630"/>
                    <a:pt x="458621" y="454628"/>
                    <a:pt x="458621" y="42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0B4A38B-D171-44DA-9762-FE91ABA433E5}"/>
                </a:ext>
              </a:extLst>
            </p:cNvPr>
            <p:cNvSpPr/>
            <p:nvPr/>
          </p:nvSpPr>
          <p:spPr>
            <a:xfrm>
              <a:off x="4357877" y="1760410"/>
              <a:ext cx="458819" cy="458628"/>
            </a:xfrm>
            <a:custGeom>
              <a:avLst/>
              <a:gdLst>
                <a:gd name="connsiteX0" fmla="*/ 0 w 458819"/>
                <a:gd name="connsiteY0" fmla="*/ 95 h 458628"/>
                <a:gd name="connsiteX1" fmla="*/ 0 w 458819"/>
                <a:gd name="connsiteY1" fmla="*/ 95 h 458628"/>
                <a:gd name="connsiteX2" fmla="*/ 30004 w 458819"/>
                <a:gd name="connsiteY2" fmla="*/ 72581 h 458628"/>
                <a:gd name="connsiteX3" fmla="*/ 386048 w 458819"/>
                <a:gd name="connsiteY3" fmla="*/ 428625 h 458628"/>
                <a:gd name="connsiteX4" fmla="*/ 458534 w 458819"/>
                <a:gd name="connsiteY4" fmla="*/ 458629 h 458628"/>
                <a:gd name="connsiteX5" fmla="*/ 458819 w 458819"/>
                <a:gd name="connsiteY5" fmla="*/ 458629 h 458628"/>
                <a:gd name="connsiteX6" fmla="*/ 458819 w 458819"/>
                <a:gd name="connsiteY6" fmla="*/ 458534 h 458628"/>
                <a:gd name="connsiteX7" fmla="*/ 286 w 458819"/>
                <a:gd name="connsiteY7" fmla="*/ 0 h 458628"/>
                <a:gd name="connsiteX8" fmla="*/ 0 w 458819"/>
                <a:gd name="connsiteY8" fmla="*/ 95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19" h="458628">
                  <a:moveTo>
                    <a:pt x="0" y="95"/>
                  </a:moveTo>
                  <a:lnTo>
                    <a:pt x="0" y="95"/>
                  </a:lnTo>
                  <a:cubicBezTo>
                    <a:pt x="0" y="27242"/>
                    <a:pt x="10763" y="53340"/>
                    <a:pt x="30004" y="72581"/>
                  </a:cubicBezTo>
                  <a:lnTo>
                    <a:pt x="386048" y="428625"/>
                  </a:lnTo>
                  <a:cubicBezTo>
                    <a:pt x="405289" y="447865"/>
                    <a:pt x="431292" y="458629"/>
                    <a:pt x="458534" y="458629"/>
                  </a:cubicBezTo>
                  <a:lnTo>
                    <a:pt x="458819" y="458629"/>
                  </a:lnTo>
                  <a:lnTo>
                    <a:pt x="458819" y="458534"/>
                  </a:lnTo>
                  <a:lnTo>
                    <a:pt x="286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6337A73-E2BE-438B-84AD-4A8F719D2C6F}"/>
                </a:ext>
              </a:extLst>
            </p:cNvPr>
            <p:cNvSpPr/>
            <p:nvPr/>
          </p:nvSpPr>
          <p:spPr>
            <a:xfrm>
              <a:off x="4357877" y="1910810"/>
              <a:ext cx="308133" cy="308133"/>
            </a:xfrm>
            <a:custGeom>
              <a:avLst/>
              <a:gdLst>
                <a:gd name="connsiteX0" fmla="*/ 308134 w 308133"/>
                <a:gd name="connsiteY0" fmla="*/ 308134 h 308133"/>
                <a:gd name="connsiteX1" fmla="*/ 308134 w 308133"/>
                <a:gd name="connsiteY1" fmla="*/ 308134 h 308133"/>
                <a:gd name="connsiteX2" fmla="*/ 0 w 308133"/>
                <a:gd name="connsiteY2" fmla="*/ 0 h 308133"/>
                <a:gd name="connsiteX3" fmla="*/ 0 w 308133"/>
                <a:gd name="connsiteY3" fmla="*/ 0 h 308133"/>
                <a:gd name="connsiteX4" fmla="*/ 30290 w 308133"/>
                <a:gd name="connsiteY4" fmla="*/ 73057 h 308133"/>
                <a:gd name="connsiteX5" fmla="*/ 235172 w 308133"/>
                <a:gd name="connsiteY5" fmla="*/ 277940 h 308133"/>
                <a:gd name="connsiteX6" fmla="*/ 308134 w 308133"/>
                <a:gd name="connsiteY6" fmla="*/ 308134 h 3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133" h="308133">
                  <a:moveTo>
                    <a:pt x="308134" y="308134"/>
                  </a:moveTo>
                  <a:lnTo>
                    <a:pt x="308134" y="30813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90" y="73057"/>
                  </a:cubicBezTo>
                  <a:lnTo>
                    <a:pt x="235172" y="277940"/>
                  </a:lnTo>
                  <a:cubicBezTo>
                    <a:pt x="254508" y="297275"/>
                    <a:pt x="280797" y="308134"/>
                    <a:pt x="308134" y="308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E1A0C4F-C40C-440B-A9B1-D2B33A9EE422}"/>
                </a:ext>
              </a:extLst>
            </p:cNvPr>
            <p:cNvSpPr/>
            <p:nvPr/>
          </p:nvSpPr>
          <p:spPr>
            <a:xfrm>
              <a:off x="4357877" y="2061400"/>
              <a:ext cx="157543" cy="157543"/>
            </a:xfrm>
            <a:custGeom>
              <a:avLst/>
              <a:gdLst>
                <a:gd name="connsiteX0" fmla="*/ 157544 w 157543"/>
                <a:gd name="connsiteY0" fmla="*/ 157544 h 157543"/>
                <a:gd name="connsiteX1" fmla="*/ 157544 w 157543"/>
                <a:gd name="connsiteY1" fmla="*/ 157544 h 157543"/>
                <a:gd name="connsiteX2" fmla="*/ 0 w 157543"/>
                <a:gd name="connsiteY2" fmla="*/ 0 h 157543"/>
                <a:gd name="connsiteX3" fmla="*/ 0 w 157543"/>
                <a:gd name="connsiteY3" fmla="*/ 0 h 157543"/>
                <a:gd name="connsiteX4" fmla="*/ 30290 w 157543"/>
                <a:gd name="connsiteY4" fmla="*/ 73057 h 157543"/>
                <a:gd name="connsiteX5" fmla="*/ 84582 w 157543"/>
                <a:gd name="connsiteY5" fmla="*/ 127349 h 157543"/>
                <a:gd name="connsiteX6" fmla="*/ 157544 w 157543"/>
                <a:gd name="connsiteY6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43" h="157543">
                  <a:moveTo>
                    <a:pt x="157544" y="157544"/>
                  </a:moveTo>
                  <a:lnTo>
                    <a:pt x="157544" y="15754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90" y="73057"/>
                  </a:cubicBezTo>
                  <a:lnTo>
                    <a:pt x="84582" y="127349"/>
                  </a:lnTo>
                  <a:cubicBezTo>
                    <a:pt x="103918" y="146685"/>
                    <a:pt x="130207" y="157544"/>
                    <a:pt x="157544" y="15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4E1A879-0F55-47F1-B691-1FC0B56381F4}"/>
                </a:ext>
              </a:extLst>
            </p:cNvPr>
            <p:cNvSpPr/>
            <p:nvPr/>
          </p:nvSpPr>
          <p:spPr>
            <a:xfrm>
              <a:off x="3814198" y="1760315"/>
              <a:ext cx="458620" cy="458620"/>
            </a:xfrm>
            <a:custGeom>
              <a:avLst/>
              <a:gdLst>
                <a:gd name="connsiteX0" fmla="*/ 458621 w 458620"/>
                <a:gd name="connsiteY0" fmla="*/ 422720 h 458620"/>
                <a:gd name="connsiteX1" fmla="*/ 458621 w 458620"/>
                <a:gd name="connsiteY1" fmla="*/ 35814 h 458620"/>
                <a:gd name="connsiteX2" fmla="*/ 422806 w 458620"/>
                <a:gd name="connsiteY2" fmla="*/ 0 h 458620"/>
                <a:gd name="connsiteX3" fmla="*/ 35901 w 458620"/>
                <a:gd name="connsiteY3" fmla="*/ 0 h 458620"/>
                <a:gd name="connsiteX4" fmla="*/ 10565 w 458620"/>
                <a:gd name="connsiteY4" fmla="*/ 61151 h 458620"/>
                <a:gd name="connsiteX5" fmla="*/ 397470 w 458620"/>
                <a:gd name="connsiteY5" fmla="*/ 448056 h 458620"/>
                <a:gd name="connsiteX6" fmla="*/ 458621 w 458620"/>
                <a:gd name="connsiteY6" fmla="*/ 42272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620" h="458620">
                  <a:moveTo>
                    <a:pt x="458621" y="422720"/>
                  </a:moveTo>
                  <a:lnTo>
                    <a:pt x="458621" y="35814"/>
                  </a:lnTo>
                  <a:cubicBezTo>
                    <a:pt x="458621" y="16002"/>
                    <a:pt x="442619" y="0"/>
                    <a:pt x="422806" y="0"/>
                  </a:cubicBezTo>
                  <a:lnTo>
                    <a:pt x="35901" y="0"/>
                  </a:lnTo>
                  <a:cubicBezTo>
                    <a:pt x="3992" y="0"/>
                    <a:pt x="-12010" y="38576"/>
                    <a:pt x="10565" y="61151"/>
                  </a:cubicBezTo>
                  <a:lnTo>
                    <a:pt x="397470" y="448056"/>
                  </a:lnTo>
                  <a:cubicBezTo>
                    <a:pt x="419949" y="470630"/>
                    <a:pt x="458621" y="454628"/>
                    <a:pt x="458621" y="42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8F442583-C6DF-4021-AD16-1572E8AD2514}"/>
                </a:ext>
              </a:extLst>
            </p:cNvPr>
            <p:cNvSpPr/>
            <p:nvPr/>
          </p:nvSpPr>
          <p:spPr>
            <a:xfrm>
              <a:off x="5069871" y="1760410"/>
              <a:ext cx="458819" cy="458628"/>
            </a:xfrm>
            <a:custGeom>
              <a:avLst/>
              <a:gdLst>
                <a:gd name="connsiteX0" fmla="*/ 0 w 458819"/>
                <a:gd name="connsiteY0" fmla="*/ 95 h 458628"/>
                <a:gd name="connsiteX1" fmla="*/ 0 w 458819"/>
                <a:gd name="connsiteY1" fmla="*/ 95 h 458628"/>
                <a:gd name="connsiteX2" fmla="*/ 30004 w 458819"/>
                <a:gd name="connsiteY2" fmla="*/ 72581 h 458628"/>
                <a:gd name="connsiteX3" fmla="*/ 386048 w 458819"/>
                <a:gd name="connsiteY3" fmla="*/ 428625 h 458628"/>
                <a:gd name="connsiteX4" fmla="*/ 458534 w 458819"/>
                <a:gd name="connsiteY4" fmla="*/ 458629 h 458628"/>
                <a:gd name="connsiteX5" fmla="*/ 458819 w 458819"/>
                <a:gd name="connsiteY5" fmla="*/ 458629 h 458628"/>
                <a:gd name="connsiteX6" fmla="*/ 458819 w 458819"/>
                <a:gd name="connsiteY6" fmla="*/ 458534 h 458628"/>
                <a:gd name="connsiteX7" fmla="*/ 286 w 458819"/>
                <a:gd name="connsiteY7" fmla="*/ 0 h 458628"/>
                <a:gd name="connsiteX8" fmla="*/ 0 w 458819"/>
                <a:gd name="connsiteY8" fmla="*/ 95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19" h="458628">
                  <a:moveTo>
                    <a:pt x="0" y="95"/>
                  </a:moveTo>
                  <a:lnTo>
                    <a:pt x="0" y="95"/>
                  </a:lnTo>
                  <a:cubicBezTo>
                    <a:pt x="0" y="27242"/>
                    <a:pt x="10763" y="53340"/>
                    <a:pt x="30004" y="72581"/>
                  </a:cubicBezTo>
                  <a:lnTo>
                    <a:pt x="386048" y="428625"/>
                  </a:lnTo>
                  <a:cubicBezTo>
                    <a:pt x="405289" y="447865"/>
                    <a:pt x="431292" y="458629"/>
                    <a:pt x="458534" y="458629"/>
                  </a:cubicBezTo>
                  <a:lnTo>
                    <a:pt x="458819" y="458629"/>
                  </a:lnTo>
                  <a:lnTo>
                    <a:pt x="458819" y="458534"/>
                  </a:lnTo>
                  <a:lnTo>
                    <a:pt x="286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E2BE95B-0185-4B52-9C83-C5B3D511394F}"/>
                </a:ext>
              </a:extLst>
            </p:cNvPr>
            <p:cNvSpPr/>
            <p:nvPr/>
          </p:nvSpPr>
          <p:spPr>
            <a:xfrm>
              <a:off x="5069966" y="1910810"/>
              <a:ext cx="308133" cy="308133"/>
            </a:xfrm>
            <a:custGeom>
              <a:avLst/>
              <a:gdLst>
                <a:gd name="connsiteX0" fmla="*/ 308134 w 308133"/>
                <a:gd name="connsiteY0" fmla="*/ 308134 h 308133"/>
                <a:gd name="connsiteX1" fmla="*/ 308134 w 308133"/>
                <a:gd name="connsiteY1" fmla="*/ 308134 h 308133"/>
                <a:gd name="connsiteX2" fmla="*/ 0 w 308133"/>
                <a:gd name="connsiteY2" fmla="*/ 0 h 308133"/>
                <a:gd name="connsiteX3" fmla="*/ 0 w 308133"/>
                <a:gd name="connsiteY3" fmla="*/ 0 h 308133"/>
                <a:gd name="connsiteX4" fmla="*/ 30289 w 308133"/>
                <a:gd name="connsiteY4" fmla="*/ 73057 h 308133"/>
                <a:gd name="connsiteX5" fmla="*/ 235172 w 308133"/>
                <a:gd name="connsiteY5" fmla="*/ 277940 h 308133"/>
                <a:gd name="connsiteX6" fmla="*/ 308134 w 308133"/>
                <a:gd name="connsiteY6" fmla="*/ 308134 h 3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133" h="308133">
                  <a:moveTo>
                    <a:pt x="308134" y="308134"/>
                  </a:moveTo>
                  <a:lnTo>
                    <a:pt x="308134" y="30813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89" y="73057"/>
                  </a:cubicBezTo>
                  <a:lnTo>
                    <a:pt x="235172" y="277940"/>
                  </a:lnTo>
                  <a:cubicBezTo>
                    <a:pt x="254508" y="297275"/>
                    <a:pt x="280702" y="308134"/>
                    <a:pt x="308134" y="308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DFFFF13D-B6AD-4285-A5F1-9608C3802E54}"/>
                </a:ext>
              </a:extLst>
            </p:cNvPr>
            <p:cNvSpPr/>
            <p:nvPr/>
          </p:nvSpPr>
          <p:spPr>
            <a:xfrm>
              <a:off x="5069966" y="2061400"/>
              <a:ext cx="157543" cy="157543"/>
            </a:xfrm>
            <a:custGeom>
              <a:avLst/>
              <a:gdLst>
                <a:gd name="connsiteX0" fmla="*/ 157544 w 157543"/>
                <a:gd name="connsiteY0" fmla="*/ 157544 h 157543"/>
                <a:gd name="connsiteX1" fmla="*/ 157544 w 157543"/>
                <a:gd name="connsiteY1" fmla="*/ 157544 h 157543"/>
                <a:gd name="connsiteX2" fmla="*/ 0 w 157543"/>
                <a:gd name="connsiteY2" fmla="*/ 0 h 157543"/>
                <a:gd name="connsiteX3" fmla="*/ 0 w 157543"/>
                <a:gd name="connsiteY3" fmla="*/ 0 h 157543"/>
                <a:gd name="connsiteX4" fmla="*/ 30289 w 157543"/>
                <a:gd name="connsiteY4" fmla="*/ 73057 h 157543"/>
                <a:gd name="connsiteX5" fmla="*/ 84582 w 157543"/>
                <a:gd name="connsiteY5" fmla="*/ 127349 h 157543"/>
                <a:gd name="connsiteX6" fmla="*/ 157544 w 157543"/>
                <a:gd name="connsiteY6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43" h="157543">
                  <a:moveTo>
                    <a:pt x="157544" y="157544"/>
                  </a:moveTo>
                  <a:lnTo>
                    <a:pt x="157544" y="15754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89" y="73057"/>
                  </a:cubicBezTo>
                  <a:lnTo>
                    <a:pt x="84582" y="127349"/>
                  </a:lnTo>
                  <a:cubicBezTo>
                    <a:pt x="103822" y="146685"/>
                    <a:pt x="130112" y="157544"/>
                    <a:pt x="157544" y="15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275DC54-1C4C-4466-87AA-AB55A3355E9B}"/>
                </a:ext>
              </a:extLst>
            </p:cNvPr>
            <p:cNvSpPr/>
            <p:nvPr/>
          </p:nvSpPr>
          <p:spPr>
            <a:xfrm>
              <a:off x="4526192" y="1760315"/>
              <a:ext cx="458620" cy="458620"/>
            </a:xfrm>
            <a:custGeom>
              <a:avLst/>
              <a:gdLst>
                <a:gd name="connsiteX0" fmla="*/ 458621 w 458620"/>
                <a:gd name="connsiteY0" fmla="*/ 422720 h 458620"/>
                <a:gd name="connsiteX1" fmla="*/ 458621 w 458620"/>
                <a:gd name="connsiteY1" fmla="*/ 35814 h 458620"/>
                <a:gd name="connsiteX2" fmla="*/ 422807 w 458620"/>
                <a:gd name="connsiteY2" fmla="*/ 0 h 458620"/>
                <a:gd name="connsiteX3" fmla="*/ 35901 w 458620"/>
                <a:gd name="connsiteY3" fmla="*/ 0 h 458620"/>
                <a:gd name="connsiteX4" fmla="*/ 10564 w 458620"/>
                <a:gd name="connsiteY4" fmla="*/ 61151 h 458620"/>
                <a:gd name="connsiteX5" fmla="*/ 397470 w 458620"/>
                <a:gd name="connsiteY5" fmla="*/ 448056 h 458620"/>
                <a:gd name="connsiteX6" fmla="*/ 458621 w 458620"/>
                <a:gd name="connsiteY6" fmla="*/ 42272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620" h="458620">
                  <a:moveTo>
                    <a:pt x="458621" y="422720"/>
                  </a:moveTo>
                  <a:lnTo>
                    <a:pt x="458621" y="35814"/>
                  </a:lnTo>
                  <a:cubicBezTo>
                    <a:pt x="458621" y="16002"/>
                    <a:pt x="442619" y="0"/>
                    <a:pt x="422807" y="0"/>
                  </a:cubicBezTo>
                  <a:lnTo>
                    <a:pt x="35901" y="0"/>
                  </a:lnTo>
                  <a:cubicBezTo>
                    <a:pt x="3992" y="0"/>
                    <a:pt x="-12010" y="38576"/>
                    <a:pt x="10564" y="61151"/>
                  </a:cubicBezTo>
                  <a:lnTo>
                    <a:pt x="397470" y="448056"/>
                  </a:lnTo>
                  <a:cubicBezTo>
                    <a:pt x="420044" y="470630"/>
                    <a:pt x="458621" y="454628"/>
                    <a:pt x="458621" y="42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3A6E2AE-C408-488E-A89D-2213AFDED7A8}"/>
                </a:ext>
              </a:extLst>
            </p:cNvPr>
            <p:cNvSpPr/>
            <p:nvPr/>
          </p:nvSpPr>
          <p:spPr>
            <a:xfrm>
              <a:off x="2221705" y="1200150"/>
              <a:ext cx="458819" cy="458628"/>
            </a:xfrm>
            <a:custGeom>
              <a:avLst/>
              <a:gdLst>
                <a:gd name="connsiteX0" fmla="*/ 0 w 458819"/>
                <a:gd name="connsiteY0" fmla="*/ 191 h 458628"/>
                <a:gd name="connsiteX1" fmla="*/ 0 w 458819"/>
                <a:gd name="connsiteY1" fmla="*/ 191 h 458628"/>
                <a:gd name="connsiteX2" fmla="*/ 30004 w 458819"/>
                <a:gd name="connsiteY2" fmla="*/ 72676 h 458628"/>
                <a:gd name="connsiteX3" fmla="*/ 386048 w 458819"/>
                <a:gd name="connsiteY3" fmla="*/ 428625 h 458628"/>
                <a:gd name="connsiteX4" fmla="*/ 458534 w 458819"/>
                <a:gd name="connsiteY4" fmla="*/ 458629 h 458628"/>
                <a:gd name="connsiteX5" fmla="*/ 458819 w 458819"/>
                <a:gd name="connsiteY5" fmla="*/ 458629 h 458628"/>
                <a:gd name="connsiteX6" fmla="*/ 458819 w 458819"/>
                <a:gd name="connsiteY6" fmla="*/ 458534 h 458628"/>
                <a:gd name="connsiteX7" fmla="*/ 190 w 458819"/>
                <a:gd name="connsiteY7" fmla="*/ 0 h 458628"/>
                <a:gd name="connsiteX8" fmla="*/ 0 w 458819"/>
                <a:gd name="connsiteY8" fmla="*/ 191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19" h="458628">
                  <a:moveTo>
                    <a:pt x="0" y="191"/>
                  </a:moveTo>
                  <a:lnTo>
                    <a:pt x="0" y="191"/>
                  </a:lnTo>
                  <a:cubicBezTo>
                    <a:pt x="0" y="27337"/>
                    <a:pt x="10763" y="53435"/>
                    <a:pt x="30004" y="72676"/>
                  </a:cubicBezTo>
                  <a:lnTo>
                    <a:pt x="386048" y="428625"/>
                  </a:lnTo>
                  <a:cubicBezTo>
                    <a:pt x="405289" y="447866"/>
                    <a:pt x="431292" y="458629"/>
                    <a:pt x="458534" y="458629"/>
                  </a:cubicBezTo>
                  <a:lnTo>
                    <a:pt x="458819" y="458629"/>
                  </a:lnTo>
                  <a:lnTo>
                    <a:pt x="458819" y="458534"/>
                  </a:lnTo>
                  <a:lnTo>
                    <a:pt x="190" y="0"/>
                  </a:lnTo>
                  <a:lnTo>
                    <a:pt x="0" y="1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09D9418-557C-436A-9302-52AF0A09C982}"/>
                </a:ext>
              </a:extLst>
            </p:cNvPr>
            <p:cNvSpPr/>
            <p:nvPr/>
          </p:nvSpPr>
          <p:spPr>
            <a:xfrm>
              <a:off x="2221705" y="1350645"/>
              <a:ext cx="308229" cy="308133"/>
            </a:xfrm>
            <a:custGeom>
              <a:avLst/>
              <a:gdLst>
                <a:gd name="connsiteX0" fmla="*/ 308229 w 308229"/>
                <a:gd name="connsiteY0" fmla="*/ 308134 h 308133"/>
                <a:gd name="connsiteX1" fmla="*/ 308229 w 308229"/>
                <a:gd name="connsiteY1" fmla="*/ 308134 h 308133"/>
                <a:gd name="connsiteX2" fmla="*/ 0 w 308229"/>
                <a:gd name="connsiteY2" fmla="*/ 0 h 308133"/>
                <a:gd name="connsiteX3" fmla="*/ 0 w 308229"/>
                <a:gd name="connsiteY3" fmla="*/ 0 h 308133"/>
                <a:gd name="connsiteX4" fmla="*/ 30290 w 308229"/>
                <a:gd name="connsiteY4" fmla="*/ 73057 h 308133"/>
                <a:gd name="connsiteX5" fmla="*/ 235172 w 308229"/>
                <a:gd name="connsiteY5" fmla="*/ 277940 h 308133"/>
                <a:gd name="connsiteX6" fmla="*/ 308229 w 308229"/>
                <a:gd name="connsiteY6" fmla="*/ 308134 h 3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29" h="308133">
                  <a:moveTo>
                    <a:pt x="308229" y="308134"/>
                  </a:moveTo>
                  <a:lnTo>
                    <a:pt x="308229" y="30813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8" y="53626"/>
                    <a:pt x="30290" y="73057"/>
                  </a:cubicBezTo>
                  <a:lnTo>
                    <a:pt x="235172" y="277940"/>
                  </a:lnTo>
                  <a:cubicBezTo>
                    <a:pt x="254603" y="297275"/>
                    <a:pt x="280797" y="308134"/>
                    <a:pt x="308229" y="308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F7AF915-0D8E-4FFA-95B4-34632D0D9106}"/>
                </a:ext>
              </a:extLst>
            </p:cNvPr>
            <p:cNvSpPr/>
            <p:nvPr/>
          </p:nvSpPr>
          <p:spPr>
            <a:xfrm>
              <a:off x="2221705" y="1501235"/>
              <a:ext cx="157638" cy="157543"/>
            </a:xfrm>
            <a:custGeom>
              <a:avLst/>
              <a:gdLst>
                <a:gd name="connsiteX0" fmla="*/ 157639 w 157638"/>
                <a:gd name="connsiteY0" fmla="*/ 157544 h 157543"/>
                <a:gd name="connsiteX1" fmla="*/ 157639 w 157638"/>
                <a:gd name="connsiteY1" fmla="*/ 157544 h 157543"/>
                <a:gd name="connsiteX2" fmla="*/ 0 w 157638"/>
                <a:gd name="connsiteY2" fmla="*/ 0 h 157543"/>
                <a:gd name="connsiteX3" fmla="*/ 0 w 157638"/>
                <a:gd name="connsiteY3" fmla="*/ 0 h 157543"/>
                <a:gd name="connsiteX4" fmla="*/ 30290 w 157638"/>
                <a:gd name="connsiteY4" fmla="*/ 73057 h 157543"/>
                <a:gd name="connsiteX5" fmla="*/ 84582 w 157638"/>
                <a:gd name="connsiteY5" fmla="*/ 127349 h 157543"/>
                <a:gd name="connsiteX6" fmla="*/ 157639 w 157638"/>
                <a:gd name="connsiteY6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638" h="157543">
                  <a:moveTo>
                    <a:pt x="157639" y="157544"/>
                  </a:moveTo>
                  <a:lnTo>
                    <a:pt x="157639" y="15754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8" y="53626"/>
                    <a:pt x="30290" y="73057"/>
                  </a:cubicBezTo>
                  <a:lnTo>
                    <a:pt x="84582" y="127349"/>
                  </a:lnTo>
                  <a:cubicBezTo>
                    <a:pt x="103918" y="146685"/>
                    <a:pt x="130207" y="157544"/>
                    <a:pt x="157639" y="15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F3DFED52-2AC4-4440-81A1-F04F68EFFDB9}"/>
                </a:ext>
              </a:extLst>
            </p:cNvPr>
            <p:cNvSpPr/>
            <p:nvPr/>
          </p:nvSpPr>
          <p:spPr>
            <a:xfrm>
              <a:off x="1678026" y="1200150"/>
              <a:ext cx="458620" cy="458620"/>
            </a:xfrm>
            <a:custGeom>
              <a:avLst/>
              <a:gdLst>
                <a:gd name="connsiteX0" fmla="*/ 458621 w 458620"/>
                <a:gd name="connsiteY0" fmla="*/ 422720 h 458620"/>
                <a:gd name="connsiteX1" fmla="*/ 458621 w 458620"/>
                <a:gd name="connsiteY1" fmla="*/ 35814 h 458620"/>
                <a:gd name="connsiteX2" fmla="*/ 422807 w 458620"/>
                <a:gd name="connsiteY2" fmla="*/ 0 h 458620"/>
                <a:gd name="connsiteX3" fmla="*/ 35901 w 458620"/>
                <a:gd name="connsiteY3" fmla="*/ 0 h 458620"/>
                <a:gd name="connsiteX4" fmla="*/ 10565 w 458620"/>
                <a:gd name="connsiteY4" fmla="*/ 61151 h 458620"/>
                <a:gd name="connsiteX5" fmla="*/ 397470 w 458620"/>
                <a:gd name="connsiteY5" fmla="*/ 448056 h 458620"/>
                <a:gd name="connsiteX6" fmla="*/ 458621 w 458620"/>
                <a:gd name="connsiteY6" fmla="*/ 42272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620" h="458620">
                  <a:moveTo>
                    <a:pt x="458621" y="422720"/>
                  </a:moveTo>
                  <a:lnTo>
                    <a:pt x="458621" y="35814"/>
                  </a:lnTo>
                  <a:cubicBezTo>
                    <a:pt x="458621" y="16002"/>
                    <a:pt x="442619" y="0"/>
                    <a:pt x="422807" y="0"/>
                  </a:cubicBezTo>
                  <a:lnTo>
                    <a:pt x="35901" y="0"/>
                  </a:lnTo>
                  <a:cubicBezTo>
                    <a:pt x="3992" y="0"/>
                    <a:pt x="-12010" y="38576"/>
                    <a:pt x="10565" y="61151"/>
                  </a:cubicBezTo>
                  <a:lnTo>
                    <a:pt x="397470" y="448056"/>
                  </a:lnTo>
                  <a:cubicBezTo>
                    <a:pt x="420044" y="470630"/>
                    <a:pt x="458621" y="454628"/>
                    <a:pt x="458621" y="42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4DF3725-C0E4-4675-9028-2B66E8127F2B}"/>
                </a:ext>
              </a:extLst>
            </p:cNvPr>
            <p:cNvSpPr/>
            <p:nvPr/>
          </p:nvSpPr>
          <p:spPr>
            <a:xfrm>
              <a:off x="2933794" y="1200150"/>
              <a:ext cx="458819" cy="458628"/>
            </a:xfrm>
            <a:custGeom>
              <a:avLst/>
              <a:gdLst>
                <a:gd name="connsiteX0" fmla="*/ 0 w 458819"/>
                <a:gd name="connsiteY0" fmla="*/ 191 h 458628"/>
                <a:gd name="connsiteX1" fmla="*/ 0 w 458819"/>
                <a:gd name="connsiteY1" fmla="*/ 191 h 458628"/>
                <a:gd name="connsiteX2" fmla="*/ 30004 w 458819"/>
                <a:gd name="connsiteY2" fmla="*/ 72676 h 458628"/>
                <a:gd name="connsiteX3" fmla="*/ 386048 w 458819"/>
                <a:gd name="connsiteY3" fmla="*/ 428625 h 458628"/>
                <a:gd name="connsiteX4" fmla="*/ 458534 w 458819"/>
                <a:gd name="connsiteY4" fmla="*/ 458629 h 458628"/>
                <a:gd name="connsiteX5" fmla="*/ 458819 w 458819"/>
                <a:gd name="connsiteY5" fmla="*/ 458629 h 458628"/>
                <a:gd name="connsiteX6" fmla="*/ 458819 w 458819"/>
                <a:gd name="connsiteY6" fmla="*/ 458534 h 458628"/>
                <a:gd name="connsiteX7" fmla="*/ 191 w 458819"/>
                <a:gd name="connsiteY7" fmla="*/ 0 h 458628"/>
                <a:gd name="connsiteX8" fmla="*/ 0 w 458819"/>
                <a:gd name="connsiteY8" fmla="*/ 191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19" h="458628">
                  <a:moveTo>
                    <a:pt x="0" y="191"/>
                  </a:moveTo>
                  <a:lnTo>
                    <a:pt x="0" y="191"/>
                  </a:lnTo>
                  <a:cubicBezTo>
                    <a:pt x="0" y="27337"/>
                    <a:pt x="10763" y="53435"/>
                    <a:pt x="30004" y="72676"/>
                  </a:cubicBezTo>
                  <a:lnTo>
                    <a:pt x="386048" y="428625"/>
                  </a:lnTo>
                  <a:cubicBezTo>
                    <a:pt x="405289" y="447866"/>
                    <a:pt x="431292" y="458629"/>
                    <a:pt x="458534" y="458629"/>
                  </a:cubicBezTo>
                  <a:lnTo>
                    <a:pt x="458819" y="458629"/>
                  </a:lnTo>
                  <a:lnTo>
                    <a:pt x="458819" y="458534"/>
                  </a:lnTo>
                  <a:lnTo>
                    <a:pt x="191" y="0"/>
                  </a:lnTo>
                  <a:lnTo>
                    <a:pt x="0" y="1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E3258AA-E5EC-4EA2-A919-E07D66727A10}"/>
                </a:ext>
              </a:extLst>
            </p:cNvPr>
            <p:cNvSpPr/>
            <p:nvPr/>
          </p:nvSpPr>
          <p:spPr>
            <a:xfrm>
              <a:off x="2933794" y="1350645"/>
              <a:ext cx="308133" cy="308133"/>
            </a:xfrm>
            <a:custGeom>
              <a:avLst/>
              <a:gdLst>
                <a:gd name="connsiteX0" fmla="*/ 308134 w 308133"/>
                <a:gd name="connsiteY0" fmla="*/ 308134 h 308133"/>
                <a:gd name="connsiteX1" fmla="*/ 308134 w 308133"/>
                <a:gd name="connsiteY1" fmla="*/ 308134 h 308133"/>
                <a:gd name="connsiteX2" fmla="*/ 0 w 308133"/>
                <a:gd name="connsiteY2" fmla="*/ 0 h 308133"/>
                <a:gd name="connsiteX3" fmla="*/ 0 w 308133"/>
                <a:gd name="connsiteY3" fmla="*/ 0 h 308133"/>
                <a:gd name="connsiteX4" fmla="*/ 30290 w 308133"/>
                <a:gd name="connsiteY4" fmla="*/ 73057 h 308133"/>
                <a:gd name="connsiteX5" fmla="*/ 235172 w 308133"/>
                <a:gd name="connsiteY5" fmla="*/ 277940 h 308133"/>
                <a:gd name="connsiteX6" fmla="*/ 308134 w 308133"/>
                <a:gd name="connsiteY6" fmla="*/ 308134 h 3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133" h="308133">
                  <a:moveTo>
                    <a:pt x="308134" y="308134"/>
                  </a:moveTo>
                  <a:lnTo>
                    <a:pt x="308134" y="30813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8" y="53626"/>
                    <a:pt x="30290" y="73057"/>
                  </a:cubicBezTo>
                  <a:lnTo>
                    <a:pt x="235172" y="277940"/>
                  </a:lnTo>
                  <a:cubicBezTo>
                    <a:pt x="254508" y="297275"/>
                    <a:pt x="280797" y="308134"/>
                    <a:pt x="308134" y="308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C9E3242-B7C4-4D6C-9967-A0822440F20A}"/>
                </a:ext>
              </a:extLst>
            </p:cNvPr>
            <p:cNvSpPr/>
            <p:nvPr/>
          </p:nvSpPr>
          <p:spPr>
            <a:xfrm>
              <a:off x="2933794" y="1501235"/>
              <a:ext cx="157543" cy="157543"/>
            </a:xfrm>
            <a:custGeom>
              <a:avLst/>
              <a:gdLst>
                <a:gd name="connsiteX0" fmla="*/ 157544 w 157543"/>
                <a:gd name="connsiteY0" fmla="*/ 157544 h 157543"/>
                <a:gd name="connsiteX1" fmla="*/ 157544 w 157543"/>
                <a:gd name="connsiteY1" fmla="*/ 157544 h 157543"/>
                <a:gd name="connsiteX2" fmla="*/ 0 w 157543"/>
                <a:gd name="connsiteY2" fmla="*/ 0 h 157543"/>
                <a:gd name="connsiteX3" fmla="*/ 0 w 157543"/>
                <a:gd name="connsiteY3" fmla="*/ 0 h 157543"/>
                <a:gd name="connsiteX4" fmla="*/ 30290 w 157543"/>
                <a:gd name="connsiteY4" fmla="*/ 73057 h 157543"/>
                <a:gd name="connsiteX5" fmla="*/ 84582 w 157543"/>
                <a:gd name="connsiteY5" fmla="*/ 127349 h 157543"/>
                <a:gd name="connsiteX6" fmla="*/ 157544 w 157543"/>
                <a:gd name="connsiteY6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43" h="157543">
                  <a:moveTo>
                    <a:pt x="157544" y="157544"/>
                  </a:moveTo>
                  <a:lnTo>
                    <a:pt x="157544" y="15754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8" y="53626"/>
                    <a:pt x="30290" y="73057"/>
                  </a:cubicBezTo>
                  <a:lnTo>
                    <a:pt x="84582" y="127349"/>
                  </a:lnTo>
                  <a:cubicBezTo>
                    <a:pt x="103918" y="146685"/>
                    <a:pt x="130207" y="157544"/>
                    <a:pt x="157544" y="15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13D36C6-AEF3-45EF-8671-1554058EAA60}"/>
                </a:ext>
              </a:extLst>
            </p:cNvPr>
            <p:cNvSpPr/>
            <p:nvPr/>
          </p:nvSpPr>
          <p:spPr>
            <a:xfrm>
              <a:off x="2390115" y="1200150"/>
              <a:ext cx="458620" cy="458620"/>
            </a:xfrm>
            <a:custGeom>
              <a:avLst/>
              <a:gdLst>
                <a:gd name="connsiteX0" fmla="*/ 458621 w 458620"/>
                <a:gd name="connsiteY0" fmla="*/ 422720 h 458620"/>
                <a:gd name="connsiteX1" fmla="*/ 458621 w 458620"/>
                <a:gd name="connsiteY1" fmla="*/ 35814 h 458620"/>
                <a:gd name="connsiteX2" fmla="*/ 422807 w 458620"/>
                <a:gd name="connsiteY2" fmla="*/ 0 h 458620"/>
                <a:gd name="connsiteX3" fmla="*/ 35901 w 458620"/>
                <a:gd name="connsiteY3" fmla="*/ 0 h 458620"/>
                <a:gd name="connsiteX4" fmla="*/ 10565 w 458620"/>
                <a:gd name="connsiteY4" fmla="*/ 61151 h 458620"/>
                <a:gd name="connsiteX5" fmla="*/ 397470 w 458620"/>
                <a:gd name="connsiteY5" fmla="*/ 448056 h 458620"/>
                <a:gd name="connsiteX6" fmla="*/ 458621 w 458620"/>
                <a:gd name="connsiteY6" fmla="*/ 42272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620" h="458620">
                  <a:moveTo>
                    <a:pt x="458621" y="422720"/>
                  </a:moveTo>
                  <a:lnTo>
                    <a:pt x="458621" y="35814"/>
                  </a:lnTo>
                  <a:cubicBezTo>
                    <a:pt x="458621" y="16002"/>
                    <a:pt x="442618" y="0"/>
                    <a:pt x="422807" y="0"/>
                  </a:cubicBezTo>
                  <a:lnTo>
                    <a:pt x="35901" y="0"/>
                  </a:lnTo>
                  <a:cubicBezTo>
                    <a:pt x="3992" y="0"/>
                    <a:pt x="-12010" y="38576"/>
                    <a:pt x="10565" y="61151"/>
                  </a:cubicBezTo>
                  <a:lnTo>
                    <a:pt x="397470" y="448056"/>
                  </a:lnTo>
                  <a:cubicBezTo>
                    <a:pt x="419949" y="470630"/>
                    <a:pt x="458621" y="454628"/>
                    <a:pt x="458621" y="42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2002089-15D2-4F02-A211-79BE40A44CB0}"/>
                </a:ext>
              </a:extLst>
            </p:cNvPr>
            <p:cNvSpPr/>
            <p:nvPr/>
          </p:nvSpPr>
          <p:spPr>
            <a:xfrm>
              <a:off x="3645788" y="1200150"/>
              <a:ext cx="458819" cy="458628"/>
            </a:xfrm>
            <a:custGeom>
              <a:avLst/>
              <a:gdLst>
                <a:gd name="connsiteX0" fmla="*/ 0 w 458819"/>
                <a:gd name="connsiteY0" fmla="*/ 191 h 458628"/>
                <a:gd name="connsiteX1" fmla="*/ 0 w 458819"/>
                <a:gd name="connsiteY1" fmla="*/ 191 h 458628"/>
                <a:gd name="connsiteX2" fmla="*/ 30004 w 458819"/>
                <a:gd name="connsiteY2" fmla="*/ 72676 h 458628"/>
                <a:gd name="connsiteX3" fmla="*/ 386048 w 458819"/>
                <a:gd name="connsiteY3" fmla="*/ 428625 h 458628"/>
                <a:gd name="connsiteX4" fmla="*/ 458534 w 458819"/>
                <a:gd name="connsiteY4" fmla="*/ 458629 h 458628"/>
                <a:gd name="connsiteX5" fmla="*/ 458819 w 458819"/>
                <a:gd name="connsiteY5" fmla="*/ 458629 h 458628"/>
                <a:gd name="connsiteX6" fmla="*/ 458819 w 458819"/>
                <a:gd name="connsiteY6" fmla="*/ 458534 h 458628"/>
                <a:gd name="connsiteX7" fmla="*/ 191 w 458819"/>
                <a:gd name="connsiteY7" fmla="*/ 0 h 458628"/>
                <a:gd name="connsiteX8" fmla="*/ 0 w 458819"/>
                <a:gd name="connsiteY8" fmla="*/ 191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19" h="458628">
                  <a:moveTo>
                    <a:pt x="0" y="191"/>
                  </a:moveTo>
                  <a:lnTo>
                    <a:pt x="0" y="191"/>
                  </a:lnTo>
                  <a:cubicBezTo>
                    <a:pt x="0" y="27337"/>
                    <a:pt x="10763" y="53435"/>
                    <a:pt x="30004" y="72676"/>
                  </a:cubicBezTo>
                  <a:lnTo>
                    <a:pt x="386048" y="428625"/>
                  </a:lnTo>
                  <a:cubicBezTo>
                    <a:pt x="405289" y="447866"/>
                    <a:pt x="431292" y="458629"/>
                    <a:pt x="458534" y="458629"/>
                  </a:cubicBezTo>
                  <a:lnTo>
                    <a:pt x="458819" y="458629"/>
                  </a:lnTo>
                  <a:lnTo>
                    <a:pt x="458819" y="458534"/>
                  </a:lnTo>
                  <a:lnTo>
                    <a:pt x="191" y="0"/>
                  </a:lnTo>
                  <a:lnTo>
                    <a:pt x="0" y="1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C35D8972-0D67-4DFF-84F2-523FBEF1FECC}"/>
                </a:ext>
              </a:extLst>
            </p:cNvPr>
            <p:cNvSpPr/>
            <p:nvPr/>
          </p:nvSpPr>
          <p:spPr>
            <a:xfrm>
              <a:off x="3645788" y="1350645"/>
              <a:ext cx="308229" cy="308133"/>
            </a:xfrm>
            <a:custGeom>
              <a:avLst/>
              <a:gdLst>
                <a:gd name="connsiteX0" fmla="*/ 308229 w 308229"/>
                <a:gd name="connsiteY0" fmla="*/ 308134 h 308133"/>
                <a:gd name="connsiteX1" fmla="*/ 308229 w 308229"/>
                <a:gd name="connsiteY1" fmla="*/ 308134 h 308133"/>
                <a:gd name="connsiteX2" fmla="*/ 0 w 308229"/>
                <a:gd name="connsiteY2" fmla="*/ 0 h 308133"/>
                <a:gd name="connsiteX3" fmla="*/ 0 w 308229"/>
                <a:gd name="connsiteY3" fmla="*/ 0 h 308133"/>
                <a:gd name="connsiteX4" fmla="*/ 30290 w 308229"/>
                <a:gd name="connsiteY4" fmla="*/ 73057 h 308133"/>
                <a:gd name="connsiteX5" fmla="*/ 235172 w 308229"/>
                <a:gd name="connsiteY5" fmla="*/ 277940 h 308133"/>
                <a:gd name="connsiteX6" fmla="*/ 308229 w 308229"/>
                <a:gd name="connsiteY6" fmla="*/ 308134 h 3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29" h="308133">
                  <a:moveTo>
                    <a:pt x="308229" y="308134"/>
                  </a:moveTo>
                  <a:lnTo>
                    <a:pt x="308229" y="30813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8" y="53626"/>
                    <a:pt x="30290" y="73057"/>
                  </a:cubicBezTo>
                  <a:lnTo>
                    <a:pt x="235172" y="277940"/>
                  </a:lnTo>
                  <a:cubicBezTo>
                    <a:pt x="254603" y="297275"/>
                    <a:pt x="280797" y="308134"/>
                    <a:pt x="308229" y="308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4A64DA1-456A-4772-81C5-DCAF41260613}"/>
                </a:ext>
              </a:extLst>
            </p:cNvPr>
            <p:cNvSpPr/>
            <p:nvPr/>
          </p:nvSpPr>
          <p:spPr>
            <a:xfrm>
              <a:off x="3645883" y="1501235"/>
              <a:ext cx="157543" cy="157543"/>
            </a:xfrm>
            <a:custGeom>
              <a:avLst/>
              <a:gdLst>
                <a:gd name="connsiteX0" fmla="*/ 157543 w 157543"/>
                <a:gd name="connsiteY0" fmla="*/ 157544 h 157543"/>
                <a:gd name="connsiteX1" fmla="*/ 157543 w 157543"/>
                <a:gd name="connsiteY1" fmla="*/ 157544 h 157543"/>
                <a:gd name="connsiteX2" fmla="*/ 0 w 157543"/>
                <a:gd name="connsiteY2" fmla="*/ 0 h 157543"/>
                <a:gd name="connsiteX3" fmla="*/ 0 w 157543"/>
                <a:gd name="connsiteY3" fmla="*/ 0 h 157543"/>
                <a:gd name="connsiteX4" fmla="*/ 30289 w 157543"/>
                <a:gd name="connsiteY4" fmla="*/ 73057 h 157543"/>
                <a:gd name="connsiteX5" fmla="*/ 84582 w 157543"/>
                <a:gd name="connsiteY5" fmla="*/ 127349 h 157543"/>
                <a:gd name="connsiteX6" fmla="*/ 157543 w 157543"/>
                <a:gd name="connsiteY6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43" h="157543">
                  <a:moveTo>
                    <a:pt x="157543" y="157544"/>
                  </a:moveTo>
                  <a:lnTo>
                    <a:pt x="157543" y="15754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8" y="53626"/>
                    <a:pt x="30289" y="73057"/>
                  </a:cubicBezTo>
                  <a:lnTo>
                    <a:pt x="84582" y="127349"/>
                  </a:lnTo>
                  <a:cubicBezTo>
                    <a:pt x="103822" y="146685"/>
                    <a:pt x="130111" y="157544"/>
                    <a:pt x="157543" y="15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2E514AF-3C21-4C5A-95B1-69EE35D7039F}"/>
                </a:ext>
              </a:extLst>
            </p:cNvPr>
            <p:cNvSpPr/>
            <p:nvPr/>
          </p:nvSpPr>
          <p:spPr>
            <a:xfrm>
              <a:off x="3102109" y="1200150"/>
              <a:ext cx="458620" cy="458620"/>
            </a:xfrm>
            <a:custGeom>
              <a:avLst/>
              <a:gdLst>
                <a:gd name="connsiteX0" fmla="*/ 458621 w 458620"/>
                <a:gd name="connsiteY0" fmla="*/ 422720 h 458620"/>
                <a:gd name="connsiteX1" fmla="*/ 458621 w 458620"/>
                <a:gd name="connsiteY1" fmla="*/ 35814 h 458620"/>
                <a:gd name="connsiteX2" fmla="*/ 422807 w 458620"/>
                <a:gd name="connsiteY2" fmla="*/ 0 h 458620"/>
                <a:gd name="connsiteX3" fmla="*/ 35901 w 458620"/>
                <a:gd name="connsiteY3" fmla="*/ 0 h 458620"/>
                <a:gd name="connsiteX4" fmla="*/ 10564 w 458620"/>
                <a:gd name="connsiteY4" fmla="*/ 61151 h 458620"/>
                <a:gd name="connsiteX5" fmla="*/ 397470 w 458620"/>
                <a:gd name="connsiteY5" fmla="*/ 448056 h 458620"/>
                <a:gd name="connsiteX6" fmla="*/ 458621 w 458620"/>
                <a:gd name="connsiteY6" fmla="*/ 42272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620" h="458620">
                  <a:moveTo>
                    <a:pt x="458621" y="422720"/>
                  </a:moveTo>
                  <a:lnTo>
                    <a:pt x="458621" y="35814"/>
                  </a:lnTo>
                  <a:cubicBezTo>
                    <a:pt x="458621" y="16002"/>
                    <a:pt x="442618" y="0"/>
                    <a:pt x="422807" y="0"/>
                  </a:cubicBezTo>
                  <a:lnTo>
                    <a:pt x="35901" y="0"/>
                  </a:lnTo>
                  <a:cubicBezTo>
                    <a:pt x="3992" y="0"/>
                    <a:pt x="-12010" y="38576"/>
                    <a:pt x="10564" y="61151"/>
                  </a:cubicBezTo>
                  <a:lnTo>
                    <a:pt x="397470" y="448056"/>
                  </a:lnTo>
                  <a:cubicBezTo>
                    <a:pt x="420044" y="470630"/>
                    <a:pt x="458621" y="454628"/>
                    <a:pt x="458621" y="42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2A9902A-50DC-4D9E-A955-55A2B7CC2E43}"/>
                </a:ext>
              </a:extLst>
            </p:cNvPr>
            <p:cNvSpPr/>
            <p:nvPr/>
          </p:nvSpPr>
          <p:spPr>
            <a:xfrm>
              <a:off x="4357877" y="1200150"/>
              <a:ext cx="458819" cy="458628"/>
            </a:xfrm>
            <a:custGeom>
              <a:avLst/>
              <a:gdLst>
                <a:gd name="connsiteX0" fmla="*/ 0 w 458819"/>
                <a:gd name="connsiteY0" fmla="*/ 191 h 458628"/>
                <a:gd name="connsiteX1" fmla="*/ 0 w 458819"/>
                <a:gd name="connsiteY1" fmla="*/ 191 h 458628"/>
                <a:gd name="connsiteX2" fmla="*/ 30004 w 458819"/>
                <a:gd name="connsiteY2" fmla="*/ 72676 h 458628"/>
                <a:gd name="connsiteX3" fmla="*/ 386048 w 458819"/>
                <a:gd name="connsiteY3" fmla="*/ 428625 h 458628"/>
                <a:gd name="connsiteX4" fmla="*/ 458534 w 458819"/>
                <a:gd name="connsiteY4" fmla="*/ 458629 h 458628"/>
                <a:gd name="connsiteX5" fmla="*/ 458819 w 458819"/>
                <a:gd name="connsiteY5" fmla="*/ 458629 h 458628"/>
                <a:gd name="connsiteX6" fmla="*/ 458819 w 458819"/>
                <a:gd name="connsiteY6" fmla="*/ 458534 h 458628"/>
                <a:gd name="connsiteX7" fmla="*/ 191 w 458819"/>
                <a:gd name="connsiteY7" fmla="*/ 0 h 458628"/>
                <a:gd name="connsiteX8" fmla="*/ 0 w 458819"/>
                <a:gd name="connsiteY8" fmla="*/ 191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19" h="458628">
                  <a:moveTo>
                    <a:pt x="0" y="191"/>
                  </a:moveTo>
                  <a:lnTo>
                    <a:pt x="0" y="191"/>
                  </a:lnTo>
                  <a:cubicBezTo>
                    <a:pt x="0" y="27337"/>
                    <a:pt x="10763" y="53435"/>
                    <a:pt x="30004" y="72676"/>
                  </a:cubicBezTo>
                  <a:lnTo>
                    <a:pt x="386048" y="428625"/>
                  </a:lnTo>
                  <a:cubicBezTo>
                    <a:pt x="405289" y="447866"/>
                    <a:pt x="431292" y="458629"/>
                    <a:pt x="458534" y="458629"/>
                  </a:cubicBezTo>
                  <a:lnTo>
                    <a:pt x="458819" y="458629"/>
                  </a:lnTo>
                  <a:lnTo>
                    <a:pt x="458819" y="458534"/>
                  </a:lnTo>
                  <a:lnTo>
                    <a:pt x="191" y="0"/>
                  </a:lnTo>
                  <a:lnTo>
                    <a:pt x="0" y="1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45C45F-6739-4601-9E53-DFC32348A90F}"/>
                </a:ext>
              </a:extLst>
            </p:cNvPr>
            <p:cNvSpPr/>
            <p:nvPr/>
          </p:nvSpPr>
          <p:spPr>
            <a:xfrm>
              <a:off x="4357877" y="1350645"/>
              <a:ext cx="308133" cy="308133"/>
            </a:xfrm>
            <a:custGeom>
              <a:avLst/>
              <a:gdLst>
                <a:gd name="connsiteX0" fmla="*/ 308134 w 308133"/>
                <a:gd name="connsiteY0" fmla="*/ 308134 h 308133"/>
                <a:gd name="connsiteX1" fmla="*/ 308134 w 308133"/>
                <a:gd name="connsiteY1" fmla="*/ 308134 h 308133"/>
                <a:gd name="connsiteX2" fmla="*/ 0 w 308133"/>
                <a:gd name="connsiteY2" fmla="*/ 0 h 308133"/>
                <a:gd name="connsiteX3" fmla="*/ 0 w 308133"/>
                <a:gd name="connsiteY3" fmla="*/ 0 h 308133"/>
                <a:gd name="connsiteX4" fmla="*/ 30290 w 308133"/>
                <a:gd name="connsiteY4" fmla="*/ 73057 h 308133"/>
                <a:gd name="connsiteX5" fmla="*/ 235172 w 308133"/>
                <a:gd name="connsiteY5" fmla="*/ 277940 h 308133"/>
                <a:gd name="connsiteX6" fmla="*/ 308134 w 308133"/>
                <a:gd name="connsiteY6" fmla="*/ 308134 h 3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133" h="308133">
                  <a:moveTo>
                    <a:pt x="308134" y="308134"/>
                  </a:moveTo>
                  <a:lnTo>
                    <a:pt x="308134" y="30813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90" y="73057"/>
                  </a:cubicBezTo>
                  <a:lnTo>
                    <a:pt x="235172" y="277940"/>
                  </a:lnTo>
                  <a:cubicBezTo>
                    <a:pt x="254508" y="297275"/>
                    <a:pt x="280797" y="308134"/>
                    <a:pt x="308134" y="308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E576610-7D4E-4EEC-ACEE-2FE9CA1D2F07}"/>
                </a:ext>
              </a:extLst>
            </p:cNvPr>
            <p:cNvSpPr/>
            <p:nvPr/>
          </p:nvSpPr>
          <p:spPr>
            <a:xfrm>
              <a:off x="4357877" y="1501235"/>
              <a:ext cx="157543" cy="157543"/>
            </a:xfrm>
            <a:custGeom>
              <a:avLst/>
              <a:gdLst>
                <a:gd name="connsiteX0" fmla="*/ 157544 w 157543"/>
                <a:gd name="connsiteY0" fmla="*/ 157544 h 157543"/>
                <a:gd name="connsiteX1" fmla="*/ 157544 w 157543"/>
                <a:gd name="connsiteY1" fmla="*/ 157544 h 157543"/>
                <a:gd name="connsiteX2" fmla="*/ 0 w 157543"/>
                <a:gd name="connsiteY2" fmla="*/ 0 h 157543"/>
                <a:gd name="connsiteX3" fmla="*/ 0 w 157543"/>
                <a:gd name="connsiteY3" fmla="*/ 0 h 157543"/>
                <a:gd name="connsiteX4" fmla="*/ 30290 w 157543"/>
                <a:gd name="connsiteY4" fmla="*/ 73057 h 157543"/>
                <a:gd name="connsiteX5" fmla="*/ 84582 w 157543"/>
                <a:gd name="connsiteY5" fmla="*/ 127349 h 157543"/>
                <a:gd name="connsiteX6" fmla="*/ 157544 w 157543"/>
                <a:gd name="connsiteY6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43" h="157543">
                  <a:moveTo>
                    <a:pt x="157544" y="157544"/>
                  </a:moveTo>
                  <a:lnTo>
                    <a:pt x="157544" y="15754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90" y="73057"/>
                  </a:cubicBezTo>
                  <a:lnTo>
                    <a:pt x="84582" y="127349"/>
                  </a:lnTo>
                  <a:cubicBezTo>
                    <a:pt x="103918" y="146685"/>
                    <a:pt x="130207" y="157544"/>
                    <a:pt x="157544" y="15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F4623CD-11A6-4F6E-AEB1-10A84A3A27F5}"/>
                </a:ext>
              </a:extLst>
            </p:cNvPr>
            <p:cNvSpPr/>
            <p:nvPr/>
          </p:nvSpPr>
          <p:spPr>
            <a:xfrm>
              <a:off x="3814198" y="1200150"/>
              <a:ext cx="458620" cy="458620"/>
            </a:xfrm>
            <a:custGeom>
              <a:avLst/>
              <a:gdLst>
                <a:gd name="connsiteX0" fmla="*/ 458621 w 458620"/>
                <a:gd name="connsiteY0" fmla="*/ 422720 h 458620"/>
                <a:gd name="connsiteX1" fmla="*/ 458621 w 458620"/>
                <a:gd name="connsiteY1" fmla="*/ 35814 h 458620"/>
                <a:gd name="connsiteX2" fmla="*/ 422806 w 458620"/>
                <a:gd name="connsiteY2" fmla="*/ 0 h 458620"/>
                <a:gd name="connsiteX3" fmla="*/ 35901 w 458620"/>
                <a:gd name="connsiteY3" fmla="*/ 0 h 458620"/>
                <a:gd name="connsiteX4" fmla="*/ 10565 w 458620"/>
                <a:gd name="connsiteY4" fmla="*/ 61151 h 458620"/>
                <a:gd name="connsiteX5" fmla="*/ 397470 w 458620"/>
                <a:gd name="connsiteY5" fmla="*/ 448056 h 458620"/>
                <a:gd name="connsiteX6" fmla="*/ 458621 w 458620"/>
                <a:gd name="connsiteY6" fmla="*/ 42272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620" h="458620">
                  <a:moveTo>
                    <a:pt x="458621" y="422720"/>
                  </a:moveTo>
                  <a:lnTo>
                    <a:pt x="458621" y="35814"/>
                  </a:lnTo>
                  <a:cubicBezTo>
                    <a:pt x="458621" y="16002"/>
                    <a:pt x="442619" y="0"/>
                    <a:pt x="422806" y="0"/>
                  </a:cubicBezTo>
                  <a:lnTo>
                    <a:pt x="35901" y="0"/>
                  </a:lnTo>
                  <a:cubicBezTo>
                    <a:pt x="3992" y="0"/>
                    <a:pt x="-12010" y="38576"/>
                    <a:pt x="10565" y="61151"/>
                  </a:cubicBezTo>
                  <a:lnTo>
                    <a:pt x="397470" y="448056"/>
                  </a:lnTo>
                  <a:cubicBezTo>
                    <a:pt x="419949" y="470630"/>
                    <a:pt x="458621" y="454628"/>
                    <a:pt x="458621" y="42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450DC0E-608B-4010-B3B3-BAFC55185571}"/>
                </a:ext>
              </a:extLst>
            </p:cNvPr>
            <p:cNvSpPr/>
            <p:nvPr/>
          </p:nvSpPr>
          <p:spPr>
            <a:xfrm>
              <a:off x="5069871" y="1200150"/>
              <a:ext cx="458819" cy="458628"/>
            </a:xfrm>
            <a:custGeom>
              <a:avLst/>
              <a:gdLst>
                <a:gd name="connsiteX0" fmla="*/ 0 w 458819"/>
                <a:gd name="connsiteY0" fmla="*/ 191 h 458628"/>
                <a:gd name="connsiteX1" fmla="*/ 0 w 458819"/>
                <a:gd name="connsiteY1" fmla="*/ 191 h 458628"/>
                <a:gd name="connsiteX2" fmla="*/ 30004 w 458819"/>
                <a:gd name="connsiteY2" fmla="*/ 72676 h 458628"/>
                <a:gd name="connsiteX3" fmla="*/ 386048 w 458819"/>
                <a:gd name="connsiteY3" fmla="*/ 428625 h 458628"/>
                <a:gd name="connsiteX4" fmla="*/ 458534 w 458819"/>
                <a:gd name="connsiteY4" fmla="*/ 458629 h 458628"/>
                <a:gd name="connsiteX5" fmla="*/ 458819 w 458819"/>
                <a:gd name="connsiteY5" fmla="*/ 458629 h 458628"/>
                <a:gd name="connsiteX6" fmla="*/ 458819 w 458819"/>
                <a:gd name="connsiteY6" fmla="*/ 458534 h 458628"/>
                <a:gd name="connsiteX7" fmla="*/ 191 w 458819"/>
                <a:gd name="connsiteY7" fmla="*/ 0 h 458628"/>
                <a:gd name="connsiteX8" fmla="*/ 0 w 458819"/>
                <a:gd name="connsiteY8" fmla="*/ 191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19" h="458628">
                  <a:moveTo>
                    <a:pt x="0" y="191"/>
                  </a:moveTo>
                  <a:lnTo>
                    <a:pt x="0" y="191"/>
                  </a:lnTo>
                  <a:cubicBezTo>
                    <a:pt x="0" y="27337"/>
                    <a:pt x="10763" y="53435"/>
                    <a:pt x="30004" y="72676"/>
                  </a:cubicBezTo>
                  <a:lnTo>
                    <a:pt x="386048" y="428625"/>
                  </a:lnTo>
                  <a:cubicBezTo>
                    <a:pt x="405289" y="447866"/>
                    <a:pt x="431292" y="458629"/>
                    <a:pt x="458534" y="458629"/>
                  </a:cubicBezTo>
                  <a:lnTo>
                    <a:pt x="458819" y="458629"/>
                  </a:lnTo>
                  <a:lnTo>
                    <a:pt x="458819" y="458534"/>
                  </a:lnTo>
                  <a:lnTo>
                    <a:pt x="191" y="0"/>
                  </a:lnTo>
                  <a:lnTo>
                    <a:pt x="0" y="1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F9FD8D4-8A11-4880-BC9C-39D0FDD50CF5}"/>
                </a:ext>
              </a:extLst>
            </p:cNvPr>
            <p:cNvSpPr/>
            <p:nvPr/>
          </p:nvSpPr>
          <p:spPr>
            <a:xfrm>
              <a:off x="5069871" y="1350645"/>
              <a:ext cx="308229" cy="308133"/>
            </a:xfrm>
            <a:custGeom>
              <a:avLst/>
              <a:gdLst>
                <a:gd name="connsiteX0" fmla="*/ 308229 w 308229"/>
                <a:gd name="connsiteY0" fmla="*/ 308134 h 308133"/>
                <a:gd name="connsiteX1" fmla="*/ 308229 w 308229"/>
                <a:gd name="connsiteY1" fmla="*/ 308134 h 308133"/>
                <a:gd name="connsiteX2" fmla="*/ 0 w 308229"/>
                <a:gd name="connsiteY2" fmla="*/ 0 h 308133"/>
                <a:gd name="connsiteX3" fmla="*/ 0 w 308229"/>
                <a:gd name="connsiteY3" fmla="*/ 0 h 308133"/>
                <a:gd name="connsiteX4" fmla="*/ 30290 w 308229"/>
                <a:gd name="connsiteY4" fmla="*/ 73057 h 308133"/>
                <a:gd name="connsiteX5" fmla="*/ 235172 w 308229"/>
                <a:gd name="connsiteY5" fmla="*/ 277940 h 308133"/>
                <a:gd name="connsiteX6" fmla="*/ 308229 w 308229"/>
                <a:gd name="connsiteY6" fmla="*/ 308134 h 3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29" h="308133">
                  <a:moveTo>
                    <a:pt x="308229" y="308134"/>
                  </a:moveTo>
                  <a:lnTo>
                    <a:pt x="308229" y="30813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90" y="73057"/>
                  </a:cubicBezTo>
                  <a:lnTo>
                    <a:pt x="235172" y="277940"/>
                  </a:lnTo>
                  <a:cubicBezTo>
                    <a:pt x="254603" y="297275"/>
                    <a:pt x="280797" y="308134"/>
                    <a:pt x="308229" y="308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16B206E-2385-4FC9-B6C8-99E9A8B4A7BB}"/>
                </a:ext>
              </a:extLst>
            </p:cNvPr>
            <p:cNvSpPr/>
            <p:nvPr/>
          </p:nvSpPr>
          <p:spPr>
            <a:xfrm>
              <a:off x="5069966" y="1501235"/>
              <a:ext cx="157543" cy="157543"/>
            </a:xfrm>
            <a:custGeom>
              <a:avLst/>
              <a:gdLst>
                <a:gd name="connsiteX0" fmla="*/ 157544 w 157543"/>
                <a:gd name="connsiteY0" fmla="*/ 157544 h 157543"/>
                <a:gd name="connsiteX1" fmla="*/ 157544 w 157543"/>
                <a:gd name="connsiteY1" fmla="*/ 157544 h 157543"/>
                <a:gd name="connsiteX2" fmla="*/ 0 w 157543"/>
                <a:gd name="connsiteY2" fmla="*/ 0 h 157543"/>
                <a:gd name="connsiteX3" fmla="*/ 0 w 157543"/>
                <a:gd name="connsiteY3" fmla="*/ 0 h 157543"/>
                <a:gd name="connsiteX4" fmla="*/ 30289 w 157543"/>
                <a:gd name="connsiteY4" fmla="*/ 73057 h 157543"/>
                <a:gd name="connsiteX5" fmla="*/ 84582 w 157543"/>
                <a:gd name="connsiteY5" fmla="*/ 127349 h 157543"/>
                <a:gd name="connsiteX6" fmla="*/ 157544 w 157543"/>
                <a:gd name="connsiteY6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43" h="157543">
                  <a:moveTo>
                    <a:pt x="157544" y="157544"/>
                  </a:moveTo>
                  <a:lnTo>
                    <a:pt x="157544" y="15754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89" y="73057"/>
                  </a:cubicBezTo>
                  <a:lnTo>
                    <a:pt x="84582" y="127349"/>
                  </a:lnTo>
                  <a:cubicBezTo>
                    <a:pt x="103822" y="146685"/>
                    <a:pt x="130112" y="157544"/>
                    <a:pt x="157544" y="15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04FC4D0D-7556-42C1-9E36-A42753586EB2}"/>
                </a:ext>
              </a:extLst>
            </p:cNvPr>
            <p:cNvSpPr/>
            <p:nvPr/>
          </p:nvSpPr>
          <p:spPr>
            <a:xfrm>
              <a:off x="4526192" y="1200150"/>
              <a:ext cx="458620" cy="458620"/>
            </a:xfrm>
            <a:custGeom>
              <a:avLst/>
              <a:gdLst>
                <a:gd name="connsiteX0" fmla="*/ 458621 w 458620"/>
                <a:gd name="connsiteY0" fmla="*/ 422720 h 458620"/>
                <a:gd name="connsiteX1" fmla="*/ 458621 w 458620"/>
                <a:gd name="connsiteY1" fmla="*/ 35814 h 458620"/>
                <a:gd name="connsiteX2" fmla="*/ 422807 w 458620"/>
                <a:gd name="connsiteY2" fmla="*/ 0 h 458620"/>
                <a:gd name="connsiteX3" fmla="*/ 35901 w 458620"/>
                <a:gd name="connsiteY3" fmla="*/ 0 h 458620"/>
                <a:gd name="connsiteX4" fmla="*/ 10564 w 458620"/>
                <a:gd name="connsiteY4" fmla="*/ 61151 h 458620"/>
                <a:gd name="connsiteX5" fmla="*/ 397470 w 458620"/>
                <a:gd name="connsiteY5" fmla="*/ 448056 h 458620"/>
                <a:gd name="connsiteX6" fmla="*/ 458621 w 458620"/>
                <a:gd name="connsiteY6" fmla="*/ 42272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620" h="458620">
                  <a:moveTo>
                    <a:pt x="458621" y="422720"/>
                  </a:moveTo>
                  <a:lnTo>
                    <a:pt x="458621" y="35814"/>
                  </a:lnTo>
                  <a:cubicBezTo>
                    <a:pt x="458621" y="16002"/>
                    <a:pt x="442619" y="0"/>
                    <a:pt x="422807" y="0"/>
                  </a:cubicBezTo>
                  <a:lnTo>
                    <a:pt x="35901" y="0"/>
                  </a:lnTo>
                  <a:cubicBezTo>
                    <a:pt x="3992" y="0"/>
                    <a:pt x="-12010" y="38576"/>
                    <a:pt x="10564" y="61151"/>
                  </a:cubicBezTo>
                  <a:lnTo>
                    <a:pt x="397470" y="448056"/>
                  </a:lnTo>
                  <a:cubicBezTo>
                    <a:pt x="420044" y="470630"/>
                    <a:pt x="458621" y="454628"/>
                    <a:pt x="458621" y="42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00E25001-9395-4945-9C1F-06CD7CD42A51}"/>
                </a:ext>
              </a:extLst>
            </p:cNvPr>
            <p:cNvSpPr/>
            <p:nvPr/>
          </p:nvSpPr>
          <p:spPr>
            <a:xfrm>
              <a:off x="5781960" y="1760410"/>
              <a:ext cx="458819" cy="458628"/>
            </a:xfrm>
            <a:custGeom>
              <a:avLst/>
              <a:gdLst>
                <a:gd name="connsiteX0" fmla="*/ 0 w 458819"/>
                <a:gd name="connsiteY0" fmla="*/ 95 h 458628"/>
                <a:gd name="connsiteX1" fmla="*/ 0 w 458819"/>
                <a:gd name="connsiteY1" fmla="*/ 95 h 458628"/>
                <a:gd name="connsiteX2" fmla="*/ 30004 w 458819"/>
                <a:gd name="connsiteY2" fmla="*/ 72581 h 458628"/>
                <a:gd name="connsiteX3" fmla="*/ 386048 w 458819"/>
                <a:gd name="connsiteY3" fmla="*/ 428625 h 458628"/>
                <a:gd name="connsiteX4" fmla="*/ 458534 w 458819"/>
                <a:gd name="connsiteY4" fmla="*/ 458629 h 458628"/>
                <a:gd name="connsiteX5" fmla="*/ 458819 w 458819"/>
                <a:gd name="connsiteY5" fmla="*/ 458629 h 458628"/>
                <a:gd name="connsiteX6" fmla="*/ 458819 w 458819"/>
                <a:gd name="connsiteY6" fmla="*/ 458534 h 458628"/>
                <a:gd name="connsiteX7" fmla="*/ 286 w 458819"/>
                <a:gd name="connsiteY7" fmla="*/ 0 h 458628"/>
                <a:gd name="connsiteX8" fmla="*/ 0 w 458819"/>
                <a:gd name="connsiteY8" fmla="*/ 95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19" h="458628">
                  <a:moveTo>
                    <a:pt x="0" y="95"/>
                  </a:moveTo>
                  <a:lnTo>
                    <a:pt x="0" y="95"/>
                  </a:lnTo>
                  <a:cubicBezTo>
                    <a:pt x="0" y="27242"/>
                    <a:pt x="10763" y="53340"/>
                    <a:pt x="30004" y="72581"/>
                  </a:cubicBezTo>
                  <a:lnTo>
                    <a:pt x="386048" y="428625"/>
                  </a:lnTo>
                  <a:cubicBezTo>
                    <a:pt x="405289" y="447865"/>
                    <a:pt x="431292" y="458629"/>
                    <a:pt x="458534" y="458629"/>
                  </a:cubicBezTo>
                  <a:lnTo>
                    <a:pt x="458819" y="458629"/>
                  </a:lnTo>
                  <a:lnTo>
                    <a:pt x="458819" y="458534"/>
                  </a:lnTo>
                  <a:lnTo>
                    <a:pt x="286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A200DCFE-68BC-404A-94C9-EA557C001268}"/>
                </a:ext>
              </a:extLst>
            </p:cNvPr>
            <p:cNvSpPr/>
            <p:nvPr/>
          </p:nvSpPr>
          <p:spPr>
            <a:xfrm>
              <a:off x="5781960" y="1910810"/>
              <a:ext cx="308133" cy="308133"/>
            </a:xfrm>
            <a:custGeom>
              <a:avLst/>
              <a:gdLst>
                <a:gd name="connsiteX0" fmla="*/ 308134 w 308133"/>
                <a:gd name="connsiteY0" fmla="*/ 308134 h 308133"/>
                <a:gd name="connsiteX1" fmla="*/ 308134 w 308133"/>
                <a:gd name="connsiteY1" fmla="*/ 308134 h 308133"/>
                <a:gd name="connsiteX2" fmla="*/ 0 w 308133"/>
                <a:gd name="connsiteY2" fmla="*/ 0 h 308133"/>
                <a:gd name="connsiteX3" fmla="*/ 0 w 308133"/>
                <a:gd name="connsiteY3" fmla="*/ 0 h 308133"/>
                <a:gd name="connsiteX4" fmla="*/ 30289 w 308133"/>
                <a:gd name="connsiteY4" fmla="*/ 73057 h 308133"/>
                <a:gd name="connsiteX5" fmla="*/ 235172 w 308133"/>
                <a:gd name="connsiteY5" fmla="*/ 277940 h 308133"/>
                <a:gd name="connsiteX6" fmla="*/ 308134 w 308133"/>
                <a:gd name="connsiteY6" fmla="*/ 308134 h 3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133" h="308133">
                  <a:moveTo>
                    <a:pt x="308134" y="308134"/>
                  </a:moveTo>
                  <a:lnTo>
                    <a:pt x="308134" y="30813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89" y="73057"/>
                  </a:cubicBezTo>
                  <a:lnTo>
                    <a:pt x="235172" y="277940"/>
                  </a:lnTo>
                  <a:cubicBezTo>
                    <a:pt x="254508" y="297275"/>
                    <a:pt x="280797" y="308134"/>
                    <a:pt x="308134" y="308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DE82EBF2-6A91-44F9-8265-5AC2B6438E53}"/>
                </a:ext>
              </a:extLst>
            </p:cNvPr>
            <p:cNvSpPr/>
            <p:nvPr/>
          </p:nvSpPr>
          <p:spPr>
            <a:xfrm>
              <a:off x="5781960" y="2061400"/>
              <a:ext cx="157543" cy="157543"/>
            </a:xfrm>
            <a:custGeom>
              <a:avLst/>
              <a:gdLst>
                <a:gd name="connsiteX0" fmla="*/ 157544 w 157543"/>
                <a:gd name="connsiteY0" fmla="*/ 157544 h 157543"/>
                <a:gd name="connsiteX1" fmla="*/ 157544 w 157543"/>
                <a:gd name="connsiteY1" fmla="*/ 157544 h 157543"/>
                <a:gd name="connsiteX2" fmla="*/ 0 w 157543"/>
                <a:gd name="connsiteY2" fmla="*/ 0 h 157543"/>
                <a:gd name="connsiteX3" fmla="*/ 0 w 157543"/>
                <a:gd name="connsiteY3" fmla="*/ 0 h 157543"/>
                <a:gd name="connsiteX4" fmla="*/ 30289 w 157543"/>
                <a:gd name="connsiteY4" fmla="*/ 73057 h 157543"/>
                <a:gd name="connsiteX5" fmla="*/ 84582 w 157543"/>
                <a:gd name="connsiteY5" fmla="*/ 127349 h 157543"/>
                <a:gd name="connsiteX6" fmla="*/ 157544 w 157543"/>
                <a:gd name="connsiteY6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43" h="157543">
                  <a:moveTo>
                    <a:pt x="157544" y="157544"/>
                  </a:moveTo>
                  <a:lnTo>
                    <a:pt x="157544" y="15754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89" y="73057"/>
                  </a:cubicBezTo>
                  <a:lnTo>
                    <a:pt x="84582" y="127349"/>
                  </a:lnTo>
                  <a:cubicBezTo>
                    <a:pt x="103918" y="146685"/>
                    <a:pt x="130207" y="157544"/>
                    <a:pt x="157544" y="15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4341800-3A5F-4F26-8991-AB3121764579}"/>
                </a:ext>
              </a:extLst>
            </p:cNvPr>
            <p:cNvSpPr/>
            <p:nvPr/>
          </p:nvSpPr>
          <p:spPr>
            <a:xfrm>
              <a:off x="5238281" y="1760315"/>
              <a:ext cx="458620" cy="458620"/>
            </a:xfrm>
            <a:custGeom>
              <a:avLst/>
              <a:gdLst>
                <a:gd name="connsiteX0" fmla="*/ 458621 w 458620"/>
                <a:gd name="connsiteY0" fmla="*/ 422720 h 458620"/>
                <a:gd name="connsiteX1" fmla="*/ 458621 w 458620"/>
                <a:gd name="connsiteY1" fmla="*/ 35814 h 458620"/>
                <a:gd name="connsiteX2" fmla="*/ 422807 w 458620"/>
                <a:gd name="connsiteY2" fmla="*/ 0 h 458620"/>
                <a:gd name="connsiteX3" fmla="*/ 35901 w 458620"/>
                <a:gd name="connsiteY3" fmla="*/ 0 h 458620"/>
                <a:gd name="connsiteX4" fmla="*/ 10564 w 458620"/>
                <a:gd name="connsiteY4" fmla="*/ 61151 h 458620"/>
                <a:gd name="connsiteX5" fmla="*/ 397470 w 458620"/>
                <a:gd name="connsiteY5" fmla="*/ 448056 h 458620"/>
                <a:gd name="connsiteX6" fmla="*/ 458621 w 458620"/>
                <a:gd name="connsiteY6" fmla="*/ 42272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620" h="458620">
                  <a:moveTo>
                    <a:pt x="458621" y="422720"/>
                  </a:moveTo>
                  <a:lnTo>
                    <a:pt x="458621" y="35814"/>
                  </a:lnTo>
                  <a:cubicBezTo>
                    <a:pt x="458621" y="16002"/>
                    <a:pt x="442619" y="0"/>
                    <a:pt x="422807" y="0"/>
                  </a:cubicBezTo>
                  <a:lnTo>
                    <a:pt x="35901" y="0"/>
                  </a:lnTo>
                  <a:cubicBezTo>
                    <a:pt x="3992" y="0"/>
                    <a:pt x="-12010" y="38576"/>
                    <a:pt x="10564" y="61151"/>
                  </a:cubicBezTo>
                  <a:lnTo>
                    <a:pt x="397470" y="448056"/>
                  </a:lnTo>
                  <a:cubicBezTo>
                    <a:pt x="419949" y="470630"/>
                    <a:pt x="458621" y="454628"/>
                    <a:pt x="458621" y="42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C984100C-BF53-4B10-9735-F8128EDCBDF6}"/>
                </a:ext>
              </a:extLst>
            </p:cNvPr>
            <p:cNvSpPr/>
            <p:nvPr/>
          </p:nvSpPr>
          <p:spPr>
            <a:xfrm>
              <a:off x="6493954" y="1760315"/>
              <a:ext cx="458819" cy="458723"/>
            </a:xfrm>
            <a:custGeom>
              <a:avLst/>
              <a:gdLst>
                <a:gd name="connsiteX0" fmla="*/ 0 w 458819"/>
                <a:gd name="connsiteY0" fmla="*/ 191 h 458723"/>
                <a:gd name="connsiteX1" fmla="*/ 0 w 458819"/>
                <a:gd name="connsiteY1" fmla="*/ 191 h 458723"/>
                <a:gd name="connsiteX2" fmla="*/ 30003 w 458819"/>
                <a:gd name="connsiteY2" fmla="*/ 72676 h 458723"/>
                <a:gd name="connsiteX3" fmla="*/ 386048 w 458819"/>
                <a:gd name="connsiteY3" fmla="*/ 428720 h 458723"/>
                <a:gd name="connsiteX4" fmla="*/ 458533 w 458819"/>
                <a:gd name="connsiteY4" fmla="*/ 458724 h 458723"/>
                <a:gd name="connsiteX5" fmla="*/ 458819 w 458819"/>
                <a:gd name="connsiteY5" fmla="*/ 458724 h 458723"/>
                <a:gd name="connsiteX6" fmla="*/ 458819 w 458819"/>
                <a:gd name="connsiteY6" fmla="*/ 458629 h 458723"/>
                <a:gd name="connsiteX7" fmla="*/ 190 w 458819"/>
                <a:gd name="connsiteY7" fmla="*/ 0 h 458723"/>
                <a:gd name="connsiteX8" fmla="*/ 0 w 458819"/>
                <a:gd name="connsiteY8" fmla="*/ 191 h 45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19" h="458723">
                  <a:moveTo>
                    <a:pt x="0" y="191"/>
                  </a:moveTo>
                  <a:lnTo>
                    <a:pt x="0" y="191"/>
                  </a:lnTo>
                  <a:cubicBezTo>
                    <a:pt x="0" y="27337"/>
                    <a:pt x="10763" y="53435"/>
                    <a:pt x="30003" y="72676"/>
                  </a:cubicBezTo>
                  <a:lnTo>
                    <a:pt x="386048" y="428720"/>
                  </a:lnTo>
                  <a:cubicBezTo>
                    <a:pt x="405289" y="447961"/>
                    <a:pt x="431292" y="458724"/>
                    <a:pt x="458533" y="458724"/>
                  </a:cubicBezTo>
                  <a:lnTo>
                    <a:pt x="458819" y="458724"/>
                  </a:lnTo>
                  <a:lnTo>
                    <a:pt x="458819" y="458629"/>
                  </a:lnTo>
                  <a:lnTo>
                    <a:pt x="190" y="0"/>
                  </a:lnTo>
                  <a:lnTo>
                    <a:pt x="0" y="1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D9E346BA-B4AB-4AD8-AB67-22560F9559EE}"/>
                </a:ext>
              </a:extLst>
            </p:cNvPr>
            <p:cNvSpPr/>
            <p:nvPr/>
          </p:nvSpPr>
          <p:spPr>
            <a:xfrm>
              <a:off x="6494049" y="1910810"/>
              <a:ext cx="308134" cy="308133"/>
            </a:xfrm>
            <a:custGeom>
              <a:avLst/>
              <a:gdLst>
                <a:gd name="connsiteX0" fmla="*/ 308134 w 308134"/>
                <a:gd name="connsiteY0" fmla="*/ 308134 h 308133"/>
                <a:gd name="connsiteX1" fmla="*/ 308134 w 308134"/>
                <a:gd name="connsiteY1" fmla="*/ 308134 h 308133"/>
                <a:gd name="connsiteX2" fmla="*/ 0 w 308134"/>
                <a:gd name="connsiteY2" fmla="*/ 0 h 308133"/>
                <a:gd name="connsiteX3" fmla="*/ 0 w 308134"/>
                <a:gd name="connsiteY3" fmla="*/ 0 h 308133"/>
                <a:gd name="connsiteX4" fmla="*/ 30289 w 308134"/>
                <a:gd name="connsiteY4" fmla="*/ 73057 h 308133"/>
                <a:gd name="connsiteX5" fmla="*/ 235172 w 308134"/>
                <a:gd name="connsiteY5" fmla="*/ 277940 h 308133"/>
                <a:gd name="connsiteX6" fmla="*/ 308134 w 308134"/>
                <a:gd name="connsiteY6" fmla="*/ 308134 h 3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134" h="308133">
                  <a:moveTo>
                    <a:pt x="308134" y="308134"/>
                  </a:moveTo>
                  <a:lnTo>
                    <a:pt x="308134" y="30813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89" y="73057"/>
                  </a:cubicBezTo>
                  <a:lnTo>
                    <a:pt x="235172" y="277940"/>
                  </a:lnTo>
                  <a:cubicBezTo>
                    <a:pt x="254508" y="297275"/>
                    <a:pt x="280702" y="308134"/>
                    <a:pt x="308134" y="308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A908173-8932-4A90-8521-6C196850C4C7}"/>
                </a:ext>
              </a:extLst>
            </p:cNvPr>
            <p:cNvSpPr/>
            <p:nvPr/>
          </p:nvSpPr>
          <p:spPr>
            <a:xfrm>
              <a:off x="6494049" y="2061400"/>
              <a:ext cx="157543" cy="157543"/>
            </a:xfrm>
            <a:custGeom>
              <a:avLst/>
              <a:gdLst>
                <a:gd name="connsiteX0" fmla="*/ 157544 w 157543"/>
                <a:gd name="connsiteY0" fmla="*/ 157544 h 157543"/>
                <a:gd name="connsiteX1" fmla="*/ 157544 w 157543"/>
                <a:gd name="connsiteY1" fmla="*/ 157544 h 157543"/>
                <a:gd name="connsiteX2" fmla="*/ 0 w 157543"/>
                <a:gd name="connsiteY2" fmla="*/ 0 h 157543"/>
                <a:gd name="connsiteX3" fmla="*/ 0 w 157543"/>
                <a:gd name="connsiteY3" fmla="*/ 0 h 157543"/>
                <a:gd name="connsiteX4" fmla="*/ 30289 w 157543"/>
                <a:gd name="connsiteY4" fmla="*/ 73057 h 157543"/>
                <a:gd name="connsiteX5" fmla="*/ 84582 w 157543"/>
                <a:gd name="connsiteY5" fmla="*/ 127349 h 157543"/>
                <a:gd name="connsiteX6" fmla="*/ 157544 w 157543"/>
                <a:gd name="connsiteY6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43" h="157543">
                  <a:moveTo>
                    <a:pt x="157544" y="157544"/>
                  </a:moveTo>
                  <a:lnTo>
                    <a:pt x="157544" y="15754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89" y="73057"/>
                  </a:cubicBezTo>
                  <a:lnTo>
                    <a:pt x="84582" y="127349"/>
                  </a:lnTo>
                  <a:cubicBezTo>
                    <a:pt x="103823" y="146685"/>
                    <a:pt x="130112" y="157544"/>
                    <a:pt x="157544" y="15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F18B1AE0-0D6F-45F0-AEF6-C3D7B241F308}"/>
                </a:ext>
              </a:extLst>
            </p:cNvPr>
            <p:cNvSpPr/>
            <p:nvPr/>
          </p:nvSpPr>
          <p:spPr>
            <a:xfrm>
              <a:off x="5950275" y="1760315"/>
              <a:ext cx="458620" cy="458620"/>
            </a:xfrm>
            <a:custGeom>
              <a:avLst/>
              <a:gdLst>
                <a:gd name="connsiteX0" fmla="*/ 458620 w 458620"/>
                <a:gd name="connsiteY0" fmla="*/ 422720 h 458620"/>
                <a:gd name="connsiteX1" fmla="*/ 458620 w 458620"/>
                <a:gd name="connsiteY1" fmla="*/ 35814 h 458620"/>
                <a:gd name="connsiteX2" fmla="*/ 422807 w 458620"/>
                <a:gd name="connsiteY2" fmla="*/ 0 h 458620"/>
                <a:gd name="connsiteX3" fmla="*/ 35901 w 458620"/>
                <a:gd name="connsiteY3" fmla="*/ 0 h 458620"/>
                <a:gd name="connsiteX4" fmla="*/ 10564 w 458620"/>
                <a:gd name="connsiteY4" fmla="*/ 61151 h 458620"/>
                <a:gd name="connsiteX5" fmla="*/ 397470 w 458620"/>
                <a:gd name="connsiteY5" fmla="*/ 448056 h 458620"/>
                <a:gd name="connsiteX6" fmla="*/ 458620 w 458620"/>
                <a:gd name="connsiteY6" fmla="*/ 42272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620" h="458620">
                  <a:moveTo>
                    <a:pt x="458620" y="422720"/>
                  </a:moveTo>
                  <a:lnTo>
                    <a:pt x="458620" y="35814"/>
                  </a:lnTo>
                  <a:cubicBezTo>
                    <a:pt x="458620" y="16002"/>
                    <a:pt x="442618" y="0"/>
                    <a:pt x="422807" y="0"/>
                  </a:cubicBezTo>
                  <a:lnTo>
                    <a:pt x="35901" y="0"/>
                  </a:lnTo>
                  <a:cubicBezTo>
                    <a:pt x="3992" y="0"/>
                    <a:pt x="-12010" y="38576"/>
                    <a:pt x="10564" y="61151"/>
                  </a:cubicBezTo>
                  <a:lnTo>
                    <a:pt x="397470" y="448056"/>
                  </a:lnTo>
                  <a:cubicBezTo>
                    <a:pt x="420044" y="470630"/>
                    <a:pt x="458620" y="454628"/>
                    <a:pt x="458620" y="42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785776A-0B2D-4077-A789-AA1C4774C4C0}"/>
                </a:ext>
              </a:extLst>
            </p:cNvPr>
            <p:cNvSpPr/>
            <p:nvPr/>
          </p:nvSpPr>
          <p:spPr>
            <a:xfrm>
              <a:off x="7206042" y="1760410"/>
              <a:ext cx="458819" cy="458628"/>
            </a:xfrm>
            <a:custGeom>
              <a:avLst/>
              <a:gdLst>
                <a:gd name="connsiteX0" fmla="*/ 0 w 458819"/>
                <a:gd name="connsiteY0" fmla="*/ 95 h 458628"/>
                <a:gd name="connsiteX1" fmla="*/ 0 w 458819"/>
                <a:gd name="connsiteY1" fmla="*/ 95 h 458628"/>
                <a:gd name="connsiteX2" fmla="*/ 30004 w 458819"/>
                <a:gd name="connsiteY2" fmla="*/ 72581 h 458628"/>
                <a:gd name="connsiteX3" fmla="*/ 386049 w 458819"/>
                <a:gd name="connsiteY3" fmla="*/ 428625 h 458628"/>
                <a:gd name="connsiteX4" fmla="*/ 458534 w 458819"/>
                <a:gd name="connsiteY4" fmla="*/ 458629 h 458628"/>
                <a:gd name="connsiteX5" fmla="*/ 458820 w 458819"/>
                <a:gd name="connsiteY5" fmla="*/ 458629 h 458628"/>
                <a:gd name="connsiteX6" fmla="*/ 458820 w 458819"/>
                <a:gd name="connsiteY6" fmla="*/ 458534 h 458628"/>
                <a:gd name="connsiteX7" fmla="*/ 286 w 458819"/>
                <a:gd name="connsiteY7" fmla="*/ 0 h 458628"/>
                <a:gd name="connsiteX8" fmla="*/ 0 w 458819"/>
                <a:gd name="connsiteY8" fmla="*/ 95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19" h="458628">
                  <a:moveTo>
                    <a:pt x="0" y="95"/>
                  </a:moveTo>
                  <a:lnTo>
                    <a:pt x="0" y="95"/>
                  </a:lnTo>
                  <a:cubicBezTo>
                    <a:pt x="0" y="27242"/>
                    <a:pt x="10763" y="53340"/>
                    <a:pt x="30004" y="72581"/>
                  </a:cubicBezTo>
                  <a:lnTo>
                    <a:pt x="386049" y="428625"/>
                  </a:lnTo>
                  <a:cubicBezTo>
                    <a:pt x="405289" y="447865"/>
                    <a:pt x="431292" y="458629"/>
                    <a:pt x="458534" y="458629"/>
                  </a:cubicBezTo>
                  <a:lnTo>
                    <a:pt x="458820" y="458629"/>
                  </a:lnTo>
                  <a:lnTo>
                    <a:pt x="458820" y="458534"/>
                  </a:lnTo>
                  <a:lnTo>
                    <a:pt x="286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5AF7553-4558-42ED-88FE-E1B95D659201}"/>
                </a:ext>
              </a:extLst>
            </p:cNvPr>
            <p:cNvSpPr/>
            <p:nvPr/>
          </p:nvSpPr>
          <p:spPr>
            <a:xfrm>
              <a:off x="7206042" y="1910810"/>
              <a:ext cx="308134" cy="308133"/>
            </a:xfrm>
            <a:custGeom>
              <a:avLst/>
              <a:gdLst>
                <a:gd name="connsiteX0" fmla="*/ 308134 w 308134"/>
                <a:gd name="connsiteY0" fmla="*/ 308134 h 308133"/>
                <a:gd name="connsiteX1" fmla="*/ 308134 w 308134"/>
                <a:gd name="connsiteY1" fmla="*/ 308134 h 308133"/>
                <a:gd name="connsiteX2" fmla="*/ 0 w 308134"/>
                <a:gd name="connsiteY2" fmla="*/ 0 h 308133"/>
                <a:gd name="connsiteX3" fmla="*/ 0 w 308134"/>
                <a:gd name="connsiteY3" fmla="*/ 0 h 308133"/>
                <a:gd name="connsiteX4" fmla="*/ 30289 w 308134"/>
                <a:gd name="connsiteY4" fmla="*/ 73057 h 308133"/>
                <a:gd name="connsiteX5" fmla="*/ 235172 w 308134"/>
                <a:gd name="connsiteY5" fmla="*/ 277940 h 308133"/>
                <a:gd name="connsiteX6" fmla="*/ 308134 w 308134"/>
                <a:gd name="connsiteY6" fmla="*/ 308134 h 3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134" h="308133">
                  <a:moveTo>
                    <a:pt x="308134" y="308134"/>
                  </a:moveTo>
                  <a:lnTo>
                    <a:pt x="308134" y="30813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89" y="73057"/>
                  </a:cubicBezTo>
                  <a:lnTo>
                    <a:pt x="235172" y="277940"/>
                  </a:lnTo>
                  <a:cubicBezTo>
                    <a:pt x="254508" y="297275"/>
                    <a:pt x="280797" y="308134"/>
                    <a:pt x="308134" y="308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39046E42-28D9-4897-A3F9-64AFD109D9D1}"/>
                </a:ext>
              </a:extLst>
            </p:cNvPr>
            <p:cNvSpPr/>
            <p:nvPr/>
          </p:nvSpPr>
          <p:spPr>
            <a:xfrm>
              <a:off x="7206042" y="2061400"/>
              <a:ext cx="157543" cy="157543"/>
            </a:xfrm>
            <a:custGeom>
              <a:avLst/>
              <a:gdLst>
                <a:gd name="connsiteX0" fmla="*/ 157544 w 157543"/>
                <a:gd name="connsiteY0" fmla="*/ 157544 h 157543"/>
                <a:gd name="connsiteX1" fmla="*/ 157544 w 157543"/>
                <a:gd name="connsiteY1" fmla="*/ 157544 h 157543"/>
                <a:gd name="connsiteX2" fmla="*/ 0 w 157543"/>
                <a:gd name="connsiteY2" fmla="*/ 0 h 157543"/>
                <a:gd name="connsiteX3" fmla="*/ 0 w 157543"/>
                <a:gd name="connsiteY3" fmla="*/ 0 h 157543"/>
                <a:gd name="connsiteX4" fmla="*/ 30289 w 157543"/>
                <a:gd name="connsiteY4" fmla="*/ 73057 h 157543"/>
                <a:gd name="connsiteX5" fmla="*/ 84582 w 157543"/>
                <a:gd name="connsiteY5" fmla="*/ 127349 h 157543"/>
                <a:gd name="connsiteX6" fmla="*/ 157544 w 157543"/>
                <a:gd name="connsiteY6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43" h="157543">
                  <a:moveTo>
                    <a:pt x="157544" y="157544"/>
                  </a:moveTo>
                  <a:lnTo>
                    <a:pt x="157544" y="15754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89" y="73057"/>
                  </a:cubicBezTo>
                  <a:lnTo>
                    <a:pt x="84582" y="127349"/>
                  </a:lnTo>
                  <a:cubicBezTo>
                    <a:pt x="103918" y="146685"/>
                    <a:pt x="130112" y="157544"/>
                    <a:pt x="157544" y="15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2920B1A7-180E-4DA6-860B-95A5FF305E88}"/>
                </a:ext>
              </a:extLst>
            </p:cNvPr>
            <p:cNvSpPr/>
            <p:nvPr/>
          </p:nvSpPr>
          <p:spPr>
            <a:xfrm>
              <a:off x="6662364" y="1760315"/>
              <a:ext cx="458620" cy="458620"/>
            </a:xfrm>
            <a:custGeom>
              <a:avLst/>
              <a:gdLst>
                <a:gd name="connsiteX0" fmla="*/ 458620 w 458620"/>
                <a:gd name="connsiteY0" fmla="*/ 422720 h 458620"/>
                <a:gd name="connsiteX1" fmla="*/ 458620 w 458620"/>
                <a:gd name="connsiteY1" fmla="*/ 35814 h 458620"/>
                <a:gd name="connsiteX2" fmla="*/ 422806 w 458620"/>
                <a:gd name="connsiteY2" fmla="*/ 0 h 458620"/>
                <a:gd name="connsiteX3" fmla="*/ 35901 w 458620"/>
                <a:gd name="connsiteY3" fmla="*/ 0 h 458620"/>
                <a:gd name="connsiteX4" fmla="*/ 10565 w 458620"/>
                <a:gd name="connsiteY4" fmla="*/ 61151 h 458620"/>
                <a:gd name="connsiteX5" fmla="*/ 397470 w 458620"/>
                <a:gd name="connsiteY5" fmla="*/ 448056 h 458620"/>
                <a:gd name="connsiteX6" fmla="*/ 458620 w 458620"/>
                <a:gd name="connsiteY6" fmla="*/ 42272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620" h="458620">
                  <a:moveTo>
                    <a:pt x="458620" y="422720"/>
                  </a:moveTo>
                  <a:lnTo>
                    <a:pt x="458620" y="35814"/>
                  </a:lnTo>
                  <a:cubicBezTo>
                    <a:pt x="458620" y="16002"/>
                    <a:pt x="442618" y="0"/>
                    <a:pt x="422806" y="0"/>
                  </a:cubicBezTo>
                  <a:lnTo>
                    <a:pt x="35901" y="0"/>
                  </a:lnTo>
                  <a:cubicBezTo>
                    <a:pt x="3992" y="0"/>
                    <a:pt x="-12010" y="38576"/>
                    <a:pt x="10565" y="61151"/>
                  </a:cubicBezTo>
                  <a:lnTo>
                    <a:pt x="397470" y="448056"/>
                  </a:lnTo>
                  <a:cubicBezTo>
                    <a:pt x="419949" y="470630"/>
                    <a:pt x="458620" y="454628"/>
                    <a:pt x="458620" y="42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7D9FAA84-DF13-45DC-87B7-496A0CDFE489}"/>
                </a:ext>
              </a:extLst>
            </p:cNvPr>
            <p:cNvSpPr/>
            <p:nvPr/>
          </p:nvSpPr>
          <p:spPr>
            <a:xfrm>
              <a:off x="7918036" y="1760410"/>
              <a:ext cx="458819" cy="458628"/>
            </a:xfrm>
            <a:custGeom>
              <a:avLst/>
              <a:gdLst>
                <a:gd name="connsiteX0" fmla="*/ 0 w 458819"/>
                <a:gd name="connsiteY0" fmla="*/ 95 h 458628"/>
                <a:gd name="connsiteX1" fmla="*/ 0 w 458819"/>
                <a:gd name="connsiteY1" fmla="*/ 95 h 458628"/>
                <a:gd name="connsiteX2" fmla="*/ 30004 w 458819"/>
                <a:gd name="connsiteY2" fmla="*/ 72581 h 458628"/>
                <a:gd name="connsiteX3" fmla="*/ 386049 w 458819"/>
                <a:gd name="connsiteY3" fmla="*/ 428625 h 458628"/>
                <a:gd name="connsiteX4" fmla="*/ 458534 w 458819"/>
                <a:gd name="connsiteY4" fmla="*/ 458629 h 458628"/>
                <a:gd name="connsiteX5" fmla="*/ 458820 w 458819"/>
                <a:gd name="connsiteY5" fmla="*/ 458629 h 458628"/>
                <a:gd name="connsiteX6" fmla="*/ 458820 w 458819"/>
                <a:gd name="connsiteY6" fmla="*/ 458534 h 458628"/>
                <a:gd name="connsiteX7" fmla="*/ 286 w 458819"/>
                <a:gd name="connsiteY7" fmla="*/ 0 h 458628"/>
                <a:gd name="connsiteX8" fmla="*/ 0 w 458819"/>
                <a:gd name="connsiteY8" fmla="*/ 95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19" h="458628">
                  <a:moveTo>
                    <a:pt x="0" y="95"/>
                  </a:moveTo>
                  <a:lnTo>
                    <a:pt x="0" y="95"/>
                  </a:lnTo>
                  <a:cubicBezTo>
                    <a:pt x="0" y="27242"/>
                    <a:pt x="10763" y="53340"/>
                    <a:pt x="30004" y="72581"/>
                  </a:cubicBezTo>
                  <a:lnTo>
                    <a:pt x="386049" y="428625"/>
                  </a:lnTo>
                  <a:cubicBezTo>
                    <a:pt x="405289" y="447865"/>
                    <a:pt x="431292" y="458629"/>
                    <a:pt x="458534" y="458629"/>
                  </a:cubicBezTo>
                  <a:lnTo>
                    <a:pt x="458820" y="458629"/>
                  </a:lnTo>
                  <a:lnTo>
                    <a:pt x="458820" y="458534"/>
                  </a:lnTo>
                  <a:lnTo>
                    <a:pt x="286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D2F06F9-8E96-4187-9CD1-35086AA0FFB8}"/>
                </a:ext>
              </a:extLst>
            </p:cNvPr>
            <p:cNvSpPr/>
            <p:nvPr/>
          </p:nvSpPr>
          <p:spPr>
            <a:xfrm>
              <a:off x="7918131" y="1910810"/>
              <a:ext cx="308134" cy="308133"/>
            </a:xfrm>
            <a:custGeom>
              <a:avLst/>
              <a:gdLst>
                <a:gd name="connsiteX0" fmla="*/ 308134 w 308134"/>
                <a:gd name="connsiteY0" fmla="*/ 308134 h 308133"/>
                <a:gd name="connsiteX1" fmla="*/ 308134 w 308134"/>
                <a:gd name="connsiteY1" fmla="*/ 308134 h 308133"/>
                <a:gd name="connsiteX2" fmla="*/ 0 w 308134"/>
                <a:gd name="connsiteY2" fmla="*/ 0 h 308133"/>
                <a:gd name="connsiteX3" fmla="*/ 0 w 308134"/>
                <a:gd name="connsiteY3" fmla="*/ 0 h 308133"/>
                <a:gd name="connsiteX4" fmla="*/ 30289 w 308134"/>
                <a:gd name="connsiteY4" fmla="*/ 73057 h 308133"/>
                <a:gd name="connsiteX5" fmla="*/ 235172 w 308134"/>
                <a:gd name="connsiteY5" fmla="*/ 277940 h 308133"/>
                <a:gd name="connsiteX6" fmla="*/ 308134 w 308134"/>
                <a:gd name="connsiteY6" fmla="*/ 308134 h 3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134" h="308133">
                  <a:moveTo>
                    <a:pt x="308134" y="308134"/>
                  </a:moveTo>
                  <a:lnTo>
                    <a:pt x="308134" y="30813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89" y="73057"/>
                  </a:cubicBezTo>
                  <a:lnTo>
                    <a:pt x="235172" y="277940"/>
                  </a:lnTo>
                  <a:cubicBezTo>
                    <a:pt x="254508" y="297275"/>
                    <a:pt x="280702" y="308134"/>
                    <a:pt x="308134" y="308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3CA4CCF2-EE95-44C5-A7A7-167B16620B94}"/>
                </a:ext>
              </a:extLst>
            </p:cNvPr>
            <p:cNvSpPr/>
            <p:nvPr/>
          </p:nvSpPr>
          <p:spPr>
            <a:xfrm>
              <a:off x="7918131" y="2061400"/>
              <a:ext cx="157543" cy="157543"/>
            </a:xfrm>
            <a:custGeom>
              <a:avLst/>
              <a:gdLst>
                <a:gd name="connsiteX0" fmla="*/ 157544 w 157543"/>
                <a:gd name="connsiteY0" fmla="*/ 157544 h 157543"/>
                <a:gd name="connsiteX1" fmla="*/ 157544 w 157543"/>
                <a:gd name="connsiteY1" fmla="*/ 157544 h 157543"/>
                <a:gd name="connsiteX2" fmla="*/ 0 w 157543"/>
                <a:gd name="connsiteY2" fmla="*/ 0 h 157543"/>
                <a:gd name="connsiteX3" fmla="*/ 0 w 157543"/>
                <a:gd name="connsiteY3" fmla="*/ 0 h 157543"/>
                <a:gd name="connsiteX4" fmla="*/ 30289 w 157543"/>
                <a:gd name="connsiteY4" fmla="*/ 73057 h 157543"/>
                <a:gd name="connsiteX5" fmla="*/ 84582 w 157543"/>
                <a:gd name="connsiteY5" fmla="*/ 127349 h 157543"/>
                <a:gd name="connsiteX6" fmla="*/ 157544 w 157543"/>
                <a:gd name="connsiteY6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43" h="157543">
                  <a:moveTo>
                    <a:pt x="157544" y="157544"/>
                  </a:moveTo>
                  <a:lnTo>
                    <a:pt x="157544" y="15754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89" y="73057"/>
                  </a:cubicBezTo>
                  <a:lnTo>
                    <a:pt x="84582" y="127349"/>
                  </a:lnTo>
                  <a:cubicBezTo>
                    <a:pt x="103823" y="146685"/>
                    <a:pt x="130112" y="157544"/>
                    <a:pt x="157544" y="15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F84A3FB9-513D-4E94-8EC2-F4F923B2BFEF}"/>
                </a:ext>
              </a:extLst>
            </p:cNvPr>
            <p:cNvSpPr/>
            <p:nvPr/>
          </p:nvSpPr>
          <p:spPr>
            <a:xfrm>
              <a:off x="7374358" y="1760315"/>
              <a:ext cx="458620" cy="458620"/>
            </a:xfrm>
            <a:custGeom>
              <a:avLst/>
              <a:gdLst>
                <a:gd name="connsiteX0" fmla="*/ 458620 w 458620"/>
                <a:gd name="connsiteY0" fmla="*/ 422720 h 458620"/>
                <a:gd name="connsiteX1" fmla="*/ 458620 w 458620"/>
                <a:gd name="connsiteY1" fmla="*/ 35814 h 458620"/>
                <a:gd name="connsiteX2" fmla="*/ 422806 w 458620"/>
                <a:gd name="connsiteY2" fmla="*/ 0 h 458620"/>
                <a:gd name="connsiteX3" fmla="*/ 35901 w 458620"/>
                <a:gd name="connsiteY3" fmla="*/ 0 h 458620"/>
                <a:gd name="connsiteX4" fmla="*/ 10565 w 458620"/>
                <a:gd name="connsiteY4" fmla="*/ 61151 h 458620"/>
                <a:gd name="connsiteX5" fmla="*/ 397470 w 458620"/>
                <a:gd name="connsiteY5" fmla="*/ 448056 h 458620"/>
                <a:gd name="connsiteX6" fmla="*/ 458620 w 458620"/>
                <a:gd name="connsiteY6" fmla="*/ 42272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620" h="458620">
                  <a:moveTo>
                    <a:pt x="458620" y="422720"/>
                  </a:moveTo>
                  <a:lnTo>
                    <a:pt x="458620" y="35814"/>
                  </a:lnTo>
                  <a:cubicBezTo>
                    <a:pt x="458620" y="16002"/>
                    <a:pt x="442618" y="0"/>
                    <a:pt x="422806" y="0"/>
                  </a:cubicBezTo>
                  <a:lnTo>
                    <a:pt x="35901" y="0"/>
                  </a:lnTo>
                  <a:cubicBezTo>
                    <a:pt x="3992" y="0"/>
                    <a:pt x="-12010" y="38576"/>
                    <a:pt x="10565" y="61151"/>
                  </a:cubicBezTo>
                  <a:lnTo>
                    <a:pt x="397470" y="448056"/>
                  </a:lnTo>
                  <a:cubicBezTo>
                    <a:pt x="420044" y="470630"/>
                    <a:pt x="458620" y="454628"/>
                    <a:pt x="458620" y="42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AB8F99E-4380-40DF-B8BF-70D2B081D2F3}"/>
                </a:ext>
              </a:extLst>
            </p:cNvPr>
            <p:cNvSpPr/>
            <p:nvPr/>
          </p:nvSpPr>
          <p:spPr>
            <a:xfrm>
              <a:off x="5781960" y="1200150"/>
              <a:ext cx="458819" cy="458628"/>
            </a:xfrm>
            <a:custGeom>
              <a:avLst/>
              <a:gdLst>
                <a:gd name="connsiteX0" fmla="*/ 0 w 458819"/>
                <a:gd name="connsiteY0" fmla="*/ 191 h 458628"/>
                <a:gd name="connsiteX1" fmla="*/ 0 w 458819"/>
                <a:gd name="connsiteY1" fmla="*/ 191 h 458628"/>
                <a:gd name="connsiteX2" fmla="*/ 30004 w 458819"/>
                <a:gd name="connsiteY2" fmla="*/ 72676 h 458628"/>
                <a:gd name="connsiteX3" fmla="*/ 386048 w 458819"/>
                <a:gd name="connsiteY3" fmla="*/ 428625 h 458628"/>
                <a:gd name="connsiteX4" fmla="*/ 458534 w 458819"/>
                <a:gd name="connsiteY4" fmla="*/ 458629 h 458628"/>
                <a:gd name="connsiteX5" fmla="*/ 458819 w 458819"/>
                <a:gd name="connsiteY5" fmla="*/ 458629 h 458628"/>
                <a:gd name="connsiteX6" fmla="*/ 458819 w 458819"/>
                <a:gd name="connsiteY6" fmla="*/ 458534 h 458628"/>
                <a:gd name="connsiteX7" fmla="*/ 190 w 458819"/>
                <a:gd name="connsiteY7" fmla="*/ 0 h 458628"/>
                <a:gd name="connsiteX8" fmla="*/ 0 w 458819"/>
                <a:gd name="connsiteY8" fmla="*/ 191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19" h="458628">
                  <a:moveTo>
                    <a:pt x="0" y="191"/>
                  </a:moveTo>
                  <a:lnTo>
                    <a:pt x="0" y="191"/>
                  </a:lnTo>
                  <a:cubicBezTo>
                    <a:pt x="0" y="27337"/>
                    <a:pt x="10763" y="53435"/>
                    <a:pt x="30004" y="72676"/>
                  </a:cubicBezTo>
                  <a:lnTo>
                    <a:pt x="386048" y="428625"/>
                  </a:lnTo>
                  <a:cubicBezTo>
                    <a:pt x="405289" y="447866"/>
                    <a:pt x="431292" y="458629"/>
                    <a:pt x="458534" y="458629"/>
                  </a:cubicBezTo>
                  <a:lnTo>
                    <a:pt x="458819" y="458629"/>
                  </a:lnTo>
                  <a:lnTo>
                    <a:pt x="458819" y="458534"/>
                  </a:lnTo>
                  <a:lnTo>
                    <a:pt x="190" y="0"/>
                  </a:lnTo>
                  <a:lnTo>
                    <a:pt x="0" y="1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4B31752-CA91-4D16-A278-F3814C7A3F4C}"/>
                </a:ext>
              </a:extLst>
            </p:cNvPr>
            <p:cNvSpPr/>
            <p:nvPr/>
          </p:nvSpPr>
          <p:spPr>
            <a:xfrm>
              <a:off x="5781960" y="1350645"/>
              <a:ext cx="308133" cy="308133"/>
            </a:xfrm>
            <a:custGeom>
              <a:avLst/>
              <a:gdLst>
                <a:gd name="connsiteX0" fmla="*/ 308134 w 308133"/>
                <a:gd name="connsiteY0" fmla="*/ 308134 h 308133"/>
                <a:gd name="connsiteX1" fmla="*/ 308134 w 308133"/>
                <a:gd name="connsiteY1" fmla="*/ 308134 h 308133"/>
                <a:gd name="connsiteX2" fmla="*/ 0 w 308133"/>
                <a:gd name="connsiteY2" fmla="*/ 0 h 308133"/>
                <a:gd name="connsiteX3" fmla="*/ 0 w 308133"/>
                <a:gd name="connsiteY3" fmla="*/ 0 h 308133"/>
                <a:gd name="connsiteX4" fmla="*/ 30289 w 308133"/>
                <a:gd name="connsiteY4" fmla="*/ 73057 h 308133"/>
                <a:gd name="connsiteX5" fmla="*/ 235172 w 308133"/>
                <a:gd name="connsiteY5" fmla="*/ 277940 h 308133"/>
                <a:gd name="connsiteX6" fmla="*/ 308134 w 308133"/>
                <a:gd name="connsiteY6" fmla="*/ 308134 h 3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133" h="308133">
                  <a:moveTo>
                    <a:pt x="308134" y="308134"/>
                  </a:moveTo>
                  <a:lnTo>
                    <a:pt x="308134" y="30813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89" y="73057"/>
                  </a:cubicBezTo>
                  <a:lnTo>
                    <a:pt x="235172" y="277940"/>
                  </a:lnTo>
                  <a:cubicBezTo>
                    <a:pt x="254508" y="297275"/>
                    <a:pt x="280797" y="308134"/>
                    <a:pt x="308134" y="308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E4681CE1-6A0D-4CD2-942E-ACEDA9B06F20}"/>
                </a:ext>
              </a:extLst>
            </p:cNvPr>
            <p:cNvSpPr/>
            <p:nvPr/>
          </p:nvSpPr>
          <p:spPr>
            <a:xfrm>
              <a:off x="5781960" y="1501235"/>
              <a:ext cx="157543" cy="157543"/>
            </a:xfrm>
            <a:custGeom>
              <a:avLst/>
              <a:gdLst>
                <a:gd name="connsiteX0" fmla="*/ 157544 w 157543"/>
                <a:gd name="connsiteY0" fmla="*/ 157544 h 157543"/>
                <a:gd name="connsiteX1" fmla="*/ 157544 w 157543"/>
                <a:gd name="connsiteY1" fmla="*/ 157544 h 157543"/>
                <a:gd name="connsiteX2" fmla="*/ 0 w 157543"/>
                <a:gd name="connsiteY2" fmla="*/ 0 h 157543"/>
                <a:gd name="connsiteX3" fmla="*/ 0 w 157543"/>
                <a:gd name="connsiteY3" fmla="*/ 0 h 157543"/>
                <a:gd name="connsiteX4" fmla="*/ 30289 w 157543"/>
                <a:gd name="connsiteY4" fmla="*/ 73057 h 157543"/>
                <a:gd name="connsiteX5" fmla="*/ 84582 w 157543"/>
                <a:gd name="connsiteY5" fmla="*/ 127349 h 157543"/>
                <a:gd name="connsiteX6" fmla="*/ 157544 w 157543"/>
                <a:gd name="connsiteY6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43" h="157543">
                  <a:moveTo>
                    <a:pt x="157544" y="157544"/>
                  </a:moveTo>
                  <a:lnTo>
                    <a:pt x="157544" y="15754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89" y="73057"/>
                  </a:cubicBezTo>
                  <a:lnTo>
                    <a:pt x="84582" y="127349"/>
                  </a:lnTo>
                  <a:cubicBezTo>
                    <a:pt x="103918" y="146685"/>
                    <a:pt x="130207" y="157544"/>
                    <a:pt x="157544" y="15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EF173C9C-E217-45CF-B50A-5AEC759C4A5E}"/>
                </a:ext>
              </a:extLst>
            </p:cNvPr>
            <p:cNvSpPr/>
            <p:nvPr/>
          </p:nvSpPr>
          <p:spPr>
            <a:xfrm>
              <a:off x="5238281" y="1200150"/>
              <a:ext cx="458620" cy="458620"/>
            </a:xfrm>
            <a:custGeom>
              <a:avLst/>
              <a:gdLst>
                <a:gd name="connsiteX0" fmla="*/ 458621 w 458620"/>
                <a:gd name="connsiteY0" fmla="*/ 422720 h 458620"/>
                <a:gd name="connsiteX1" fmla="*/ 458621 w 458620"/>
                <a:gd name="connsiteY1" fmla="*/ 35814 h 458620"/>
                <a:gd name="connsiteX2" fmla="*/ 422807 w 458620"/>
                <a:gd name="connsiteY2" fmla="*/ 0 h 458620"/>
                <a:gd name="connsiteX3" fmla="*/ 35901 w 458620"/>
                <a:gd name="connsiteY3" fmla="*/ 0 h 458620"/>
                <a:gd name="connsiteX4" fmla="*/ 10564 w 458620"/>
                <a:gd name="connsiteY4" fmla="*/ 61151 h 458620"/>
                <a:gd name="connsiteX5" fmla="*/ 397470 w 458620"/>
                <a:gd name="connsiteY5" fmla="*/ 448056 h 458620"/>
                <a:gd name="connsiteX6" fmla="*/ 458621 w 458620"/>
                <a:gd name="connsiteY6" fmla="*/ 42272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620" h="458620">
                  <a:moveTo>
                    <a:pt x="458621" y="422720"/>
                  </a:moveTo>
                  <a:lnTo>
                    <a:pt x="458621" y="35814"/>
                  </a:lnTo>
                  <a:cubicBezTo>
                    <a:pt x="458621" y="16002"/>
                    <a:pt x="442619" y="0"/>
                    <a:pt x="422807" y="0"/>
                  </a:cubicBezTo>
                  <a:lnTo>
                    <a:pt x="35901" y="0"/>
                  </a:lnTo>
                  <a:cubicBezTo>
                    <a:pt x="3992" y="0"/>
                    <a:pt x="-12010" y="38576"/>
                    <a:pt x="10564" y="61151"/>
                  </a:cubicBezTo>
                  <a:lnTo>
                    <a:pt x="397470" y="448056"/>
                  </a:lnTo>
                  <a:cubicBezTo>
                    <a:pt x="419949" y="470630"/>
                    <a:pt x="458621" y="454628"/>
                    <a:pt x="458621" y="42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B8B65DE7-F9D0-40C9-9360-FB50B94F0239}"/>
                </a:ext>
              </a:extLst>
            </p:cNvPr>
            <p:cNvSpPr/>
            <p:nvPr/>
          </p:nvSpPr>
          <p:spPr>
            <a:xfrm>
              <a:off x="6493954" y="1200150"/>
              <a:ext cx="458819" cy="458628"/>
            </a:xfrm>
            <a:custGeom>
              <a:avLst/>
              <a:gdLst>
                <a:gd name="connsiteX0" fmla="*/ 0 w 458819"/>
                <a:gd name="connsiteY0" fmla="*/ 191 h 458628"/>
                <a:gd name="connsiteX1" fmla="*/ 0 w 458819"/>
                <a:gd name="connsiteY1" fmla="*/ 191 h 458628"/>
                <a:gd name="connsiteX2" fmla="*/ 30003 w 458819"/>
                <a:gd name="connsiteY2" fmla="*/ 72676 h 458628"/>
                <a:gd name="connsiteX3" fmla="*/ 386048 w 458819"/>
                <a:gd name="connsiteY3" fmla="*/ 428625 h 458628"/>
                <a:gd name="connsiteX4" fmla="*/ 458533 w 458819"/>
                <a:gd name="connsiteY4" fmla="*/ 458629 h 458628"/>
                <a:gd name="connsiteX5" fmla="*/ 458819 w 458819"/>
                <a:gd name="connsiteY5" fmla="*/ 458629 h 458628"/>
                <a:gd name="connsiteX6" fmla="*/ 458819 w 458819"/>
                <a:gd name="connsiteY6" fmla="*/ 458534 h 458628"/>
                <a:gd name="connsiteX7" fmla="*/ 190 w 458819"/>
                <a:gd name="connsiteY7" fmla="*/ 0 h 458628"/>
                <a:gd name="connsiteX8" fmla="*/ 0 w 458819"/>
                <a:gd name="connsiteY8" fmla="*/ 191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19" h="458628">
                  <a:moveTo>
                    <a:pt x="0" y="191"/>
                  </a:moveTo>
                  <a:lnTo>
                    <a:pt x="0" y="191"/>
                  </a:lnTo>
                  <a:cubicBezTo>
                    <a:pt x="0" y="27337"/>
                    <a:pt x="10763" y="53435"/>
                    <a:pt x="30003" y="72676"/>
                  </a:cubicBezTo>
                  <a:lnTo>
                    <a:pt x="386048" y="428625"/>
                  </a:lnTo>
                  <a:cubicBezTo>
                    <a:pt x="405289" y="447866"/>
                    <a:pt x="431292" y="458629"/>
                    <a:pt x="458533" y="458629"/>
                  </a:cubicBezTo>
                  <a:lnTo>
                    <a:pt x="458819" y="458629"/>
                  </a:lnTo>
                  <a:lnTo>
                    <a:pt x="458819" y="458534"/>
                  </a:lnTo>
                  <a:lnTo>
                    <a:pt x="190" y="0"/>
                  </a:lnTo>
                  <a:lnTo>
                    <a:pt x="0" y="1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79A4CAC-3E5D-4E62-B313-52365E7BEB32}"/>
                </a:ext>
              </a:extLst>
            </p:cNvPr>
            <p:cNvSpPr/>
            <p:nvPr/>
          </p:nvSpPr>
          <p:spPr>
            <a:xfrm>
              <a:off x="6493954" y="1350645"/>
              <a:ext cx="308228" cy="308133"/>
            </a:xfrm>
            <a:custGeom>
              <a:avLst/>
              <a:gdLst>
                <a:gd name="connsiteX0" fmla="*/ 308229 w 308228"/>
                <a:gd name="connsiteY0" fmla="*/ 308134 h 308133"/>
                <a:gd name="connsiteX1" fmla="*/ 308229 w 308228"/>
                <a:gd name="connsiteY1" fmla="*/ 308134 h 308133"/>
                <a:gd name="connsiteX2" fmla="*/ 0 w 308228"/>
                <a:gd name="connsiteY2" fmla="*/ 0 h 308133"/>
                <a:gd name="connsiteX3" fmla="*/ 0 w 308228"/>
                <a:gd name="connsiteY3" fmla="*/ 0 h 308133"/>
                <a:gd name="connsiteX4" fmla="*/ 30289 w 308228"/>
                <a:gd name="connsiteY4" fmla="*/ 73057 h 308133"/>
                <a:gd name="connsiteX5" fmla="*/ 235172 w 308228"/>
                <a:gd name="connsiteY5" fmla="*/ 277940 h 308133"/>
                <a:gd name="connsiteX6" fmla="*/ 308229 w 308228"/>
                <a:gd name="connsiteY6" fmla="*/ 308134 h 3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28" h="308133">
                  <a:moveTo>
                    <a:pt x="308229" y="308134"/>
                  </a:moveTo>
                  <a:lnTo>
                    <a:pt x="308229" y="30813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8" y="53626"/>
                    <a:pt x="30289" y="73057"/>
                  </a:cubicBezTo>
                  <a:lnTo>
                    <a:pt x="235172" y="277940"/>
                  </a:lnTo>
                  <a:cubicBezTo>
                    <a:pt x="254603" y="297275"/>
                    <a:pt x="280797" y="308134"/>
                    <a:pt x="308229" y="308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906A34A-CF4F-4F38-9E3E-2E48F6CCC01B}"/>
                </a:ext>
              </a:extLst>
            </p:cNvPr>
            <p:cNvSpPr/>
            <p:nvPr/>
          </p:nvSpPr>
          <p:spPr>
            <a:xfrm>
              <a:off x="6494049" y="1501235"/>
              <a:ext cx="157543" cy="157543"/>
            </a:xfrm>
            <a:custGeom>
              <a:avLst/>
              <a:gdLst>
                <a:gd name="connsiteX0" fmla="*/ 157544 w 157543"/>
                <a:gd name="connsiteY0" fmla="*/ 157544 h 157543"/>
                <a:gd name="connsiteX1" fmla="*/ 157544 w 157543"/>
                <a:gd name="connsiteY1" fmla="*/ 157544 h 157543"/>
                <a:gd name="connsiteX2" fmla="*/ 0 w 157543"/>
                <a:gd name="connsiteY2" fmla="*/ 0 h 157543"/>
                <a:gd name="connsiteX3" fmla="*/ 0 w 157543"/>
                <a:gd name="connsiteY3" fmla="*/ 0 h 157543"/>
                <a:gd name="connsiteX4" fmla="*/ 30289 w 157543"/>
                <a:gd name="connsiteY4" fmla="*/ 73057 h 157543"/>
                <a:gd name="connsiteX5" fmla="*/ 84582 w 157543"/>
                <a:gd name="connsiteY5" fmla="*/ 127349 h 157543"/>
                <a:gd name="connsiteX6" fmla="*/ 157544 w 157543"/>
                <a:gd name="connsiteY6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43" h="157543">
                  <a:moveTo>
                    <a:pt x="157544" y="157544"/>
                  </a:moveTo>
                  <a:lnTo>
                    <a:pt x="157544" y="15754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89" y="73057"/>
                  </a:cubicBezTo>
                  <a:lnTo>
                    <a:pt x="84582" y="127349"/>
                  </a:lnTo>
                  <a:cubicBezTo>
                    <a:pt x="103823" y="146685"/>
                    <a:pt x="130112" y="157544"/>
                    <a:pt x="157544" y="15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00672E9-A53E-4F23-8B43-6E1856244F2A}"/>
                </a:ext>
              </a:extLst>
            </p:cNvPr>
            <p:cNvSpPr/>
            <p:nvPr/>
          </p:nvSpPr>
          <p:spPr>
            <a:xfrm>
              <a:off x="5950275" y="1200150"/>
              <a:ext cx="458620" cy="458620"/>
            </a:xfrm>
            <a:custGeom>
              <a:avLst/>
              <a:gdLst>
                <a:gd name="connsiteX0" fmla="*/ 458620 w 458620"/>
                <a:gd name="connsiteY0" fmla="*/ 422720 h 458620"/>
                <a:gd name="connsiteX1" fmla="*/ 458620 w 458620"/>
                <a:gd name="connsiteY1" fmla="*/ 35814 h 458620"/>
                <a:gd name="connsiteX2" fmla="*/ 422807 w 458620"/>
                <a:gd name="connsiteY2" fmla="*/ 0 h 458620"/>
                <a:gd name="connsiteX3" fmla="*/ 35901 w 458620"/>
                <a:gd name="connsiteY3" fmla="*/ 0 h 458620"/>
                <a:gd name="connsiteX4" fmla="*/ 10564 w 458620"/>
                <a:gd name="connsiteY4" fmla="*/ 61151 h 458620"/>
                <a:gd name="connsiteX5" fmla="*/ 397470 w 458620"/>
                <a:gd name="connsiteY5" fmla="*/ 448056 h 458620"/>
                <a:gd name="connsiteX6" fmla="*/ 458620 w 458620"/>
                <a:gd name="connsiteY6" fmla="*/ 42272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620" h="458620">
                  <a:moveTo>
                    <a:pt x="458620" y="422720"/>
                  </a:moveTo>
                  <a:lnTo>
                    <a:pt x="458620" y="35814"/>
                  </a:lnTo>
                  <a:cubicBezTo>
                    <a:pt x="458620" y="16002"/>
                    <a:pt x="442618" y="0"/>
                    <a:pt x="422807" y="0"/>
                  </a:cubicBezTo>
                  <a:lnTo>
                    <a:pt x="35901" y="0"/>
                  </a:lnTo>
                  <a:cubicBezTo>
                    <a:pt x="3992" y="0"/>
                    <a:pt x="-12010" y="38576"/>
                    <a:pt x="10564" y="61151"/>
                  </a:cubicBezTo>
                  <a:lnTo>
                    <a:pt x="397470" y="448056"/>
                  </a:lnTo>
                  <a:cubicBezTo>
                    <a:pt x="420044" y="470630"/>
                    <a:pt x="458620" y="454628"/>
                    <a:pt x="458620" y="42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8B219648-5154-439F-8C5F-E4384839B89B}"/>
                </a:ext>
              </a:extLst>
            </p:cNvPr>
            <p:cNvSpPr/>
            <p:nvPr/>
          </p:nvSpPr>
          <p:spPr>
            <a:xfrm>
              <a:off x="7206042" y="1200150"/>
              <a:ext cx="458819" cy="458628"/>
            </a:xfrm>
            <a:custGeom>
              <a:avLst/>
              <a:gdLst>
                <a:gd name="connsiteX0" fmla="*/ 0 w 458819"/>
                <a:gd name="connsiteY0" fmla="*/ 191 h 458628"/>
                <a:gd name="connsiteX1" fmla="*/ 0 w 458819"/>
                <a:gd name="connsiteY1" fmla="*/ 191 h 458628"/>
                <a:gd name="connsiteX2" fmla="*/ 30004 w 458819"/>
                <a:gd name="connsiteY2" fmla="*/ 72676 h 458628"/>
                <a:gd name="connsiteX3" fmla="*/ 386049 w 458819"/>
                <a:gd name="connsiteY3" fmla="*/ 428625 h 458628"/>
                <a:gd name="connsiteX4" fmla="*/ 458534 w 458819"/>
                <a:gd name="connsiteY4" fmla="*/ 458629 h 458628"/>
                <a:gd name="connsiteX5" fmla="*/ 458820 w 458819"/>
                <a:gd name="connsiteY5" fmla="*/ 458629 h 458628"/>
                <a:gd name="connsiteX6" fmla="*/ 458820 w 458819"/>
                <a:gd name="connsiteY6" fmla="*/ 458534 h 458628"/>
                <a:gd name="connsiteX7" fmla="*/ 191 w 458819"/>
                <a:gd name="connsiteY7" fmla="*/ 0 h 458628"/>
                <a:gd name="connsiteX8" fmla="*/ 0 w 458819"/>
                <a:gd name="connsiteY8" fmla="*/ 191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19" h="458628">
                  <a:moveTo>
                    <a:pt x="0" y="191"/>
                  </a:moveTo>
                  <a:lnTo>
                    <a:pt x="0" y="191"/>
                  </a:lnTo>
                  <a:cubicBezTo>
                    <a:pt x="0" y="27337"/>
                    <a:pt x="10763" y="53435"/>
                    <a:pt x="30004" y="72676"/>
                  </a:cubicBezTo>
                  <a:lnTo>
                    <a:pt x="386049" y="428625"/>
                  </a:lnTo>
                  <a:cubicBezTo>
                    <a:pt x="405289" y="447866"/>
                    <a:pt x="431292" y="458629"/>
                    <a:pt x="458534" y="458629"/>
                  </a:cubicBezTo>
                  <a:lnTo>
                    <a:pt x="458820" y="458629"/>
                  </a:lnTo>
                  <a:lnTo>
                    <a:pt x="458820" y="458534"/>
                  </a:lnTo>
                  <a:lnTo>
                    <a:pt x="191" y="0"/>
                  </a:lnTo>
                  <a:lnTo>
                    <a:pt x="0" y="1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2ED031C-BFFA-4A21-9079-DCB3F09E67BA}"/>
                </a:ext>
              </a:extLst>
            </p:cNvPr>
            <p:cNvSpPr/>
            <p:nvPr/>
          </p:nvSpPr>
          <p:spPr>
            <a:xfrm>
              <a:off x="7206042" y="1350645"/>
              <a:ext cx="308134" cy="308133"/>
            </a:xfrm>
            <a:custGeom>
              <a:avLst/>
              <a:gdLst>
                <a:gd name="connsiteX0" fmla="*/ 308134 w 308134"/>
                <a:gd name="connsiteY0" fmla="*/ 308134 h 308133"/>
                <a:gd name="connsiteX1" fmla="*/ 308134 w 308134"/>
                <a:gd name="connsiteY1" fmla="*/ 308134 h 308133"/>
                <a:gd name="connsiteX2" fmla="*/ 0 w 308134"/>
                <a:gd name="connsiteY2" fmla="*/ 0 h 308133"/>
                <a:gd name="connsiteX3" fmla="*/ 0 w 308134"/>
                <a:gd name="connsiteY3" fmla="*/ 0 h 308133"/>
                <a:gd name="connsiteX4" fmla="*/ 30289 w 308134"/>
                <a:gd name="connsiteY4" fmla="*/ 73057 h 308133"/>
                <a:gd name="connsiteX5" fmla="*/ 235172 w 308134"/>
                <a:gd name="connsiteY5" fmla="*/ 277940 h 308133"/>
                <a:gd name="connsiteX6" fmla="*/ 308134 w 308134"/>
                <a:gd name="connsiteY6" fmla="*/ 308134 h 3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134" h="308133">
                  <a:moveTo>
                    <a:pt x="308134" y="308134"/>
                  </a:moveTo>
                  <a:lnTo>
                    <a:pt x="308134" y="30813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89" y="73057"/>
                  </a:cubicBezTo>
                  <a:lnTo>
                    <a:pt x="235172" y="277940"/>
                  </a:lnTo>
                  <a:cubicBezTo>
                    <a:pt x="254508" y="297275"/>
                    <a:pt x="280797" y="308134"/>
                    <a:pt x="308134" y="308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77D998A-4121-45BB-B059-44F3F29245E5}"/>
                </a:ext>
              </a:extLst>
            </p:cNvPr>
            <p:cNvSpPr/>
            <p:nvPr/>
          </p:nvSpPr>
          <p:spPr>
            <a:xfrm>
              <a:off x="7206042" y="1501235"/>
              <a:ext cx="157543" cy="157543"/>
            </a:xfrm>
            <a:custGeom>
              <a:avLst/>
              <a:gdLst>
                <a:gd name="connsiteX0" fmla="*/ 157544 w 157543"/>
                <a:gd name="connsiteY0" fmla="*/ 157544 h 157543"/>
                <a:gd name="connsiteX1" fmla="*/ 157544 w 157543"/>
                <a:gd name="connsiteY1" fmla="*/ 157544 h 157543"/>
                <a:gd name="connsiteX2" fmla="*/ 0 w 157543"/>
                <a:gd name="connsiteY2" fmla="*/ 0 h 157543"/>
                <a:gd name="connsiteX3" fmla="*/ 0 w 157543"/>
                <a:gd name="connsiteY3" fmla="*/ 0 h 157543"/>
                <a:gd name="connsiteX4" fmla="*/ 30289 w 157543"/>
                <a:gd name="connsiteY4" fmla="*/ 73057 h 157543"/>
                <a:gd name="connsiteX5" fmla="*/ 84582 w 157543"/>
                <a:gd name="connsiteY5" fmla="*/ 127349 h 157543"/>
                <a:gd name="connsiteX6" fmla="*/ 157544 w 157543"/>
                <a:gd name="connsiteY6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43" h="157543">
                  <a:moveTo>
                    <a:pt x="157544" y="157544"/>
                  </a:moveTo>
                  <a:lnTo>
                    <a:pt x="157544" y="15754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89" y="73057"/>
                  </a:cubicBezTo>
                  <a:lnTo>
                    <a:pt x="84582" y="127349"/>
                  </a:lnTo>
                  <a:cubicBezTo>
                    <a:pt x="103918" y="146685"/>
                    <a:pt x="130112" y="157544"/>
                    <a:pt x="157544" y="15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12B840D-20BB-4862-B282-F6272F7120CC}"/>
                </a:ext>
              </a:extLst>
            </p:cNvPr>
            <p:cNvSpPr/>
            <p:nvPr/>
          </p:nvSpPr>
          <p:spPr>
            <a:xfrm>
              <a:off x="6662364" y="1200150"/>
              <a:ext cx="458620" cy="458620"/>
            </a:xfrm>
            <a:custGeom>
              <a:avLst/>
              <a:gdLst>
                <a:gd name="connsiteX0" fmla="*/ 458620 w 458620"/>
                <a:gd name="connsiteY0" fmla="*/ 422720 h 458620"/>
                <a:gd name="connsiteX1" fmla="*/ 458620 w 458620"/>
                <a:gd name="connsiteY1" fmla="*/ 35814 h 458620"/>
                <a:gd name="connsiteX2" fmla="*/ 422806 w 458620"/>
                <a:gd name="connsiteY2" fmla="*/ 0 h 458620"/>
                <a:gd name="connsiteX3" fmla="*/ 35901 w 458620"/>
                <a:gd name="connsiteY3" fmla="*/ 0 h 458620"/>
                <a:gd name="connsiteX4" fmla="*/ 10565 w 458620"/>
                <a:gd name="connsiteY4" fmla="*/ 61151 h 458620"/>
                <a:gd name="connsiteX5" fmla="*/ 397470 w 458620"/>
                <a:gd name="connsiteY5" fmla="*/ 448056 h 458620"/>
                <a:gd name="connsiteX6" fmla="*/ 458620 w 458620"/>
                <a:gd name="connsiteY6" fmla="*/ 42272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620" h="458620">
                  <a:moveTo>
                    <a:pt x="458620" y="422720"/>
                  </a:moveTo>
                  <a:lnTo>
                    <a:pt x="458620" y="35814"/>
                  </a:lnTo>
                  <a:cubicBezTo>
                    <a:pt x="458620" y="16002"/>
                    <a:pt x="442618" y="0"/>
                    <a:pt x="422806" y="0"/>
                  </a:cubicBezTo>
                  <a:lnTo>
                    <a:pt x="35901" y="0"/>
                  </a:lnTo>
                  <a:cubicBezTo>
                    <a:pt x="3992" y="0"/>
                    <a:pt x="-12010" y="38576"/>
                    <a:pt x="10565" y="61151"/>
                  </a:cubicBezTo>
                  <a:lnTo>
                    <a:pt x="397470" y="448056"/>
                  </a:lnTo>
                  <a:cubicBezTo>
                    <a:pt x="419949" y="470630"/>
                    <a:pt x="458620" y="454628"/>
                    <a:pt x="458620" y="42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DEF86916-6CFC-45CE-839D-DE47385E6F3F}"/>
                </a:ext>
              </a:extLst>
            </p:cNvPr>
            <p:cNvSpPr/>
            <p:nvPr/>
          </p:nvSpPr>
          <p:spPr>
            <a:xfrm>
              <a:off x="7918036" y="1200150"/>
              <a:ext cx="458819" cy="458628"/>
            </a:xfrm>
            <a:custGeom>
              <a:avLst/>
              <a:gdLst>
                <a:gd name="connsiteX0" fmla="*/ 0 w 458819"/>
                <a:gd name="connsiteY0" fmla="*/ 191 h 458628"/>
                <a:gd name="connsiteX1" fmla="*/ 0 w 458819"/>
                <a:gd name="connsiteY1" fmla="*/ 191 h 458628"/>
                <a:gd name="connsiteX2" fmla="*/ 30004 w 458819"/>
                <a:gd name="connsiteY2" fmla="*/ 72676 h 458628"/>
                <a:gd name="connsiteX3" fmla="*/ 386049 w 458819"/>
                <a:gd name="connsiteY3" fmla="*/ 428625 h 458628"/>
                <a:gd name="connsiteX4" fmla="*/ 458534 w 458819"/>
                <a:gd name="connsiteY4" fmla="*/ 458629 h 458628"/>
                <a:gd name="connsiteX5" fmla="*/ 458820 w 458819"/>
                <a:gd name="connsiteY5" fmla="*/ 458629 h 458628"/>
                <a:gd name="connsiteX6" fmla="*/ 458820 w 458819"/>
                <a:gd name="connsiteY6" fmla="*/ 458534 h 458628"/>
                <a:gd name="connsiteX7" fmla="*/ 191 w 458819"/>
                <a:gd name="connsiteY7" fmla="*/ 0 h 458628"/>
                <a:gd name="connsiteX8" fmla="*/ 0 w 458819"/>
                <a:gd name="connsiteY8" fmla="*/ 191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19" h="458628">
                  <a:moveTo>
                    <a:pt x="0" y="191"/>
                  </a:moveTo>
                  <a:lnTo>
                    <a:pt x="0" y="191"/>
                  </a:lnTo>
                  <a:cubicBezTo>
                    <a:pt x="0" y="27337"/>
                    <a:pt x="10763" y="53435"/>
                    <a:pt x="30004" y="72676"/>
                  </a:cubicBezTo>
                  <a:lnTo>
                    <a:pt x="386049" y="428625"/>
                  </a:lnTo>
                  <a:cubicBezTo>
                    <a:pt x="405289" y="447866"/>
                    <a:pt x="431292" y="458629"/>
                    <a:pt x="458534" y="458629"/>
                  </a:cubicBezTo>
                  <a:lnTo>
                    <a:pt x="458820" y="458629"/>
                  </a:lnTo>
                  <a:lnTo>
                    <a:pt x="458820" y="458534"/>
                  </a:lnTo>
                  <a:lnTo>
                    <a:pt x="191" y="0"/>
                  </a:lnTo>
                  <a:lnTo>
                    <a:pt x="0" y="1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1ACEE20-9A87-4D75-AE41-9947333CC946}"/>
                </a:ext>
              </a:extLst>
            </p:cNvPr>
            <p:cNvSpPr/>
            <p:nvPr/>
          </p:nvSpPr>
          <p:spPr>
            <a:xfrm>
              <a:off x="7918036" y="1350645"/>
              <a:ext cx="308229" cy="308133"/>
            </a:xfrm>
            <a:custGeom>
              <a:avLst/>
              <a:gdLst>
                <a:gd name="connsiteX0" fmla="*/ 308229 w 308229"/>
                <a:gd name="connsiteY0" fmla="*/ 308134 h 308133"/>
                <a:gd name="connsiteX1" fmla="*/ 308229 w 308229"/>
                <a:gd name="connsiteY1" fmla="*/ 308134 h 308133"/>
                <a:gd name="connsiteX2" fmla="*/ 0 w 308229"/>
                <a:gd name="connsiteY2" fmla="*/ 0 h 308133"/>
                <a:gd name="connsiteX3" fmla="*/ 0 w 308229"/>
                <a:gd name="connsiteY3" fmla="*/ 0 h 308133"/>
                <a:gd name="connsiteX4" fmla="*/ 30289 w 308229"/>
                <a:gd name="connsiteY4" fmla="*/ 73057 h 308133"/>
                <a:gd name="connsiteX5" fmla="*/ 235172 w 308229"/>
                <a:gd name="connsiteY5" fmla="*/ 277940 h 308133"/>
                <a:gd name="connsiteX6" fmla="*/ 308229 w 308229"/>
                <a:gd name="connsiteY6" fmla="*/ 308134 h 3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29" h="308133">
                  <a:moveTo>
                    <a:pt x="308229" y="308134"/>
                  </a:moveTo>
                  <a:lnTo>
                    <a:pt x="308229" y="30813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89" y="73057"/>
                  </a:cubicBezTo>
                  <a:lnTo>
                    <a:pt x="235172" y="277940"/>
                  </a:lnTo>
                  <a:cubicBezTo>
                    <a:pt x="254604" y="297275"/>
                    <a:pt x="280797" y="308134"/>
                    <a:pt x="308229" y="308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B47FF47-6F4E-44F8-9590-4926424D7C13}"/>
                </a:ext>
              </a:extLst>
            </p:cNvPr>
            <p:cNvSpPr/>
            <p:nvPr/>
          </p:nvSpPr>
          <p:spPr>
            <a:xfrm>
              <a:off x="7918131" y="1501235"/>
              <a:ext cx="157543" cy="157543"/>
            </a:xfrm>
            <a:custGeom>
              <a:avLst/>
              <a:gdLst>
                <a:gd name="connsiteX0" fmla="*/ 157544 w 157543"/>
                <a:gd name="connsiteY0" fmla="*/ 157544 h 157543"/>
                <a:gd name="connsiteX1" fmla="*/ 157544 w 157543"/>
                <a:gd name="connsiteY1" fmla="*/ 157544 h 157543"/>
                <a:gd name="connsiteX2" fmla="*/ 0 w 157543"/>
                <a:gd name="connsiteY2" fmla="*/ 0 h 157543"/>
                <a:gd name="connsiteX3" fmla="*/ 0 w 157543"/>
                <a:gd name="connsiteY3" fmla="*/ 0 h 157543"/>
                <a:gd name="connsiteX4" fmla="*/ 30289 w 157543"/>
                <a:gd name="connsiteY4" fmla="*/ 73057 h 157543"/>
                <a:gd name="connsiteX5" fmla="*/ 84582 w 157543"/>
                <a:gd name="connsiteY5" fmla="*/ 127349 h 157543"/>
                <a:gd name="connsiteX6" fmla="*/ 157544 w 157543"/>
                <a:gd name="connsiteY6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43" h="157543">
                  <a:moveTo>
                    <a:pt x="157544" y="157544"/>
                  </a:moveTo>
                  <a:lnTo>
                    <a:pt x="157544" y="15754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89" y="73057"/>
                  </a:cubicBezTo>
                  <a:lnTo>
                    <a:pt x="84582" y="127349"/>
                  </a:lnTo>
                  <a:cubicBezTo>
                    <a:pt x="103823" y="146685"/>
                    <a:pt x="130112" y="157544"/>
                    <a:pt x="157544" y="15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9DFCCCE3-E09C-4189-8D88-948A954A09D8}"/>
                </a:ext>
              </a:extLst>
            </p:cNvPr>
            <p:cNvSpPr/>
            <p:nvPr/>
          </p:nvSpPr>
          <p:spPr>
            <a:xfrm>
              <a:off x="1509712" y="1760315"/>
              <a:ext cx="458819" cy="458723"/>
            </a:xfrm>
            <a:custGeom>
              <a:avLst/>
              <a:gdLst>
                <a:gd name="connsiteX0" fmla="*/ 0 w 458819"/>
                <a:gd name="connsiteY0" fmla="*/ 191 h 458723"/>
                <a:gd name="connsiteX1" fmla="*/ 0 w 458819"/>
                <a:gd name="connsiteY1" fmla="*/ 191 h 458723"/>
                <a:gd name="connsiteX2" fmla="*/ 30004 w 458819"/>
                <a:gd name="connsiteY2" fmla="*/ 72676 h 458723"/>
                <a:gd name="connsiteX3" fmla="*/ 386048 w 458819"/>
                <a:gd name="connsiteY3" fmla="*/ 428720 h 458723"/>
                <a:gd name="connsiteX4" fmla="*/ 458534 w 458819"/>
                <a:gd name="connsiteY4" fmla="*/ 458724 h 458723"/>
                <a:gd name="connsiteX5" fmla="*/ 458819 w 458819"/>
                <a:gd name="connsiteY5" fmla="*/ 458724 h 458723"/>
                <a:gd name="connsiteX6" fmla="*/ 458819 w 458819"/>
                <a:gd name="connsiteY6" fmla="*/ 458629 h 458723"/>
                <a:gd name="connsiteX7" fmla="*/ 191 w 458819"/>
                <a:gd name="connsiteY7" fmla="*/ 0 h 458723"/>
                <a:gd name="connsiteX8" fmla="*/ 0 w 458819"/>
                <a:gd name="connsiteY8" fmla="*/ 191 h 45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19" h="458723">
                  <a:moveTo>
                    <a:pt x="0" y="191"/>
                  </a:moveTo>
                  <a:lnTo>
                    <a:pt x="0" y="191"/>
                  </a:lnTo>
                  <a:cubicBezTo>
                    <a:pt x="0" y="27337"/>
                    <a:pt x="10763" y="53435"/>
                    <a:pt x="30004" y="72676"/>
                  </a:cubicBezTo>
                  <a:lnTo>
                    <a:pt x="386048" y="428720"/>
                  </a:lnTo>
                  <a:cubicBezTo>
                    <a:pt x="405289" y="447961"/>
                    <a:pt x="431292" y="458724"/>
                    <a:pt x="458534" y="458724"/>
                  </a:cubicBezTo>
                  <a:lnTo>
                    <a:pt x="458819" y="458724"/>
                  </a:lnTo>
                  <a:lnTo>
                    <a:pt x="458819" y="458629"/>
                  </a:lnTo>
                  <a:lnTo>
                    <a:pt x="191" y="0"/>
                  </a:lnTo>
                  <a:lnTo>
                    <a:pt x="0" y="1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C64F40FE-ADCB-46B8-93D2-40F5C3896279}"/>
                </a:ext>
              </a:extLst>
            </p:cNvPr>
            <p:cNvSpPr/>
            <p:nvPr/>
          </p:nvSpPr>
          <p:spPr>
            <a:xfrm>
              <a:off x="1509712" y="1910810"/>
              <a:ext cx="308133" cy="308133"/>
            </a:xfrm>
            <a:custGeom>
              <a:avLst/>
              <a:gdLst>
                <a:gd name="connsiteX0" fmla="*/ 308134 w 308133"/>
                <a:gd name="connsiteY0" fmla="*/ 308134 h 308133"/>
                <a:gd name="connsiteX1" fmla="*/ 308134 w 308133"/>
                <a:gd name="connsiteY1" fmla="*/ 308134 h 308133"/>
                <a:gd name="connsiteX2" fmla="*/ 0 w 308133"/>
                <a:gd name="connsiteY2" fmla="*/ 0 h 308133"/>
                <a:gd name="connsiteX3" fmla="*/ 0 w 308133"/>
                <a:gd name="connsiteY3" fmla="*/ 0 h 308133"/>
                <a:gd name="connsiteX4" fmla="*/ 30290 w 308133"/>
                <a:gd name="connsiteY4" fmla="*/ 73057 h 308133"/>
                <a:gd name="connsiteX5" fmla="*/ 235172 w 308133"/>
                <a:gd name="connsiteY5" fmla="*/ 277940 h 308133"/>
                <a:gd name="connsiteX6" fmla="*/ 308134 w 308133"/>
                <a:gd name="connsiteY6" fmla="*/ 308134 h 3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133" h="308133">
                  <a:moveTo>
                    <a:pt x="308134" y="308134"/>
                  </a:moveTo>
                  <a:lnTo>
                    <a:pt x="308134" y="30813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90" y="73057"/>
                  </a:cubicBezTo>
                  <a:lnTo>
                    <a:pt x="235172" y="277940"/>
                  </a:lnTo>
                  <a:cubicBezTo>
                    <a:pt x="254508" y="297275"/>
                    <a:pt x="280797" y="308134"/>
                    <a:pt x="308134" y="308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82C67D1-6CB2-4B6B-B89E-2FB154DFF4AB}"/>
                </a:ext>
              </a:extLst>
            </p:cNvPr>
            <p:cNvSpPr/>
            <p:nvPr/>
          </p:nvSpPr>
          <p:spPr>
            <a:xfrm>
              <a:off x="1509712" y="2061400"/>
              <a:ext cx="157543" cy="157543"/>
            </a:xfrm>
            <a:custGeom>
              <a:avLst/>
              <a:gdLst>
                <a:gd name="connsiteX0" fmla="*/ 157544 w 157543"/>
                <a:gd name="connsiteY0" fmla="*/ 157544 h 157543"/>
                <a:gd name="connsiteX1" fmla="*/ 157544 w 157543"/>
                <a:gd name="connsiteY1" fmla="*/ 157544 h 157543"/>
                <a:gd name="connsiteX2" fmla="*/ 0 w 157543"/>
                <a:gd name="connsiteY2" fmla="*/ 0 h 157543"/>
                <a:gd name="connsiteX3" fmla="*/ 0 w 157543"/>
                <a:gd name="connsiteY3" fmla="*/ 0 h 157543"/>
                <a:gd name="connsiteX4" fmla="*/ 30290 w 157543"/>
                <a:gd name="connsiteY4" fmla="*/ 73057 h 157543"/>
                <a:gd name="connsiteX5" fmla="*/ 84582 w 157543"/>
                <a:gd name="connsiteY5" fmla="*/ 127349 h 157543"/>
                <a:gd name="connsiteX6" fmla="*/ 157544 w 157543"/>
                <a:gd name="connsiteY6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43" h="157543">
                  <a:moveTo>
                    <a:pt x="157544" y="157544"/>
                  </a:moveTo>
                  <a:lnTo>
                    <a:pt x="157544" y="15754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90" y="73057"/>
                  </a:cubicBezTo>
                  <a:lnTo>
                    <a:pt x="84582" y="127349"/>
                  </a:lnTo>
                  <a:cubicBezTo>
                    <a:pt x="103918" y="146685"/>
                    <a:pt x="130207" y="157544"/>
                    <a:pt x="157544" y="15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046C8B8-5C67-47F2-A638-73EFFD9A5EAF}"/>
                </a:ext>
              </a:extLst>
            </p:cNvPr>
            <p:cNvSpPr/>
            <p:nvPr/>
          </p:nvSpPr>
          <p:spPr>
            <a:xfrm>
              <a:off x="1509712" y="1200150"/>
              <a:ext cx="458819" cy="458628"/>
            </a:xfrm>
            <a:custGeom>
              <a:avLst/>
              <a:gdLst>
                <a:gd name="connsiteX0" fmla="*/ 0 w 458819"/>
                <a:gd name="connsiteY0" fmla="*/ 191 h 458628"/>
                <a:gd name="connsiteX1" fmla="*/ 0 w 458819"/>
                <a:gd name="connsiteY1" fmla="*/ 191 h 458628"/>
                <a:gd name="connsiteX2" fmla="*/ 30004 w 458819"/>
                <a:gd name="connsiteY2" fmla="*/ 72676 h 458628"/>
                <a:gd name="connsiteX3" fmla="*/ 386048 w 458819"/>
                <a:gd name="connsiteY3" fmla="*/ 428625 h 458628"/>
                <a:gd name="connsiteX4" fmla="*/ 458534 w 458819"/>
                <a:gd name="connsiteY4" fmla="*/ 458629 h 458628"/>
                <a:gd name="connsiteX5" fmla="*/ 458819 w 458819"/>
                <a:gd name="connsiteY5" fmla="*/ 458629 h 458628"/>
                <a:gd name="connsiteX6" fmla="*/ 458819 w 458819"/>
                <a:gd name="connsiteY6" fmla="*/ 458534 h 458628"/>
                <a:gd name="connsiteX7" fmla="*/ 191 w 458819"/>
                <a:gd name="connsiteY7" fmla="*/ 0 h 458628"/>
                <a:gd name="connsiteX8" fmla="*/ 0 w 458819"/>
                <a:gd name="connsiteY8" fmla="*/ 191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19" h="458628">
                  <a:moveTo>
                    <a:pt x="0" y="191"/>
                  </a:moveTo>
                  <a:lnTo>
                    <a:pt x="0" y="191"/>
                  </a:lnTo>
                  <a:cubicBezTo>
                    <a:pt x="0" y="27337"/>
                    <a:pt x="10763" y="53435"/>
                    <a:pt x="30004" y="72676"/>
                  </a:cubicBezTo>
                  <a:lnTo>
                    <a:pt x="386048" y="428625"/>
                  </a:lnTo>
                  <a:cubicBezTo>
                    <a:pt x="405289" y="447866"/>
                    <a:pt x="431292" y="458629"/>
                    <a:pt x="458534" y="458629"/>
                  </a:cubicBezTo>
                  <a:lnTo>
                    <a:pt x="458819" y="458629"/>
                  </a:lnTo>
                  <a:lnTo>
                    <a:pt x="458819" y="458534"/>
                  </a:lnTo>
                  <a:lnTo>
                    <a:pt x="191" y="0"/>
                  </a:lnTo>
                  <a:lnTo>
                    <a:pt x="0" y="1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3E69BA5E-5E94-40BB-8786-A248316AAE9D}"/>
                </a:ext>
              </a:extLst>
            </p:cNvPr>
            <p:cNvSpPr/>
            <p:nvPr/>
          </p:nvSpPr>
          <p:spPr>
            <a:xfrm>
              <a:off x="1509712" y="1350645"/>
              <a:ext cx="308133" cy="308133"/>
            </a:xfrm>
            <a:custGeom>
              <a:avLst/>
              <a:gdLst>
                <a:gd name="connsiteX0" fmla="*/ 308134 w 308133"/>
                <a:gd name="connsiteY0" fmla="*/ 308134 h 308133"/>
                <a:gd name="connsiteX1" fmla="*/ 308134 w 308133"/>
                <a:gd name="connsiteY1" fmla="*/ 308134 h 308133"/>
                <a:gd name="connsiteX2" fmla="*/ 0 w 308133"/>
                <a:gd name="connsiteY2" fmla="*/ 0 h 308133"/>
                <a:gd name="connsiteX3" fmla="*/ 0 w 308133"/>
                <a:gd name="connsiteY3" fmla="*/ 0 h 308133"/>
                <a:gd name="connsiteX4" fmla="*/ 30290 w 308133"/>
                <a:gd name="connsiteY4" fmla="*/ 73057 h 308133"/>
                <a:gd name="connsiteX5" fmla="*/ 235172 w 308133"/>
                <a:gd name="connsiteY5" fmla="*/ 277940 h 308133"/>
                <a:gd name="connsiteX6" fmla="*/ 308134 w 308133"/>
                <a:gd name="connsiteY6" fmla="*/ 308134 h 3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133" h="308133">
                  <a:moveTo>
                    <a:pt x="308134" y="308134"/>
                  </a:moveTo>
                  <a:lnTo>
                    <a:pt x="308134" y="30813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90" y="73057"/>
                  </a:cubicBezTo>
                  <a:lnTo>
                    <a:pt x="235172" y="277940"/>
                  </a:lnTo>
                  <a:cubicBezTo>
                    <a:pt x="254508" y="297275"/>
                    <a:pt x="280797" y="308134"/>
                    <a:pt x="308134" y="308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CC13826-3A95-4710-AA49-51F88B598353}"/>
                </a:ext>
              </a:extLst>
            </p:cNvPr>
            <p:cNvSpPr/>
            <p:nvPr/>
          </p:nvSpPr>
          <p:spPr>
            <a:xfrm>
              <a:off x="1509712" y="1501235"/>
              <a:ext cx="157543" cy="157543"/>
            </a:xfrm>
            <a:custGeom>
              <a:avLst/>
              <a:gdLst>
                <a:gd name="connsiteX0" fmla="*/ 157544 w 157543"/>
                <a:gd name="connsiteY0" fmla="*/ 157544 h 157543"/>
                <a:gd name="connsiteX1" fmla="*/ 157544 w 157543"/>
                <a:gd name="connsiteY1" fmla="*/ 157544 h 157543"/>
                <a:gd name="connsiteX2" fmla="*/ 0 w 157543"/>
                <a:gd name="connsiteY2" fmla="*/ 0 h 157543"/>
                <a:gd name="connsiteX3" fmla="*/ 0 w 157543"/>
                <a:gd name="connsiteY3" fmla="*/ 0 h 157543"/>
                <a:gd name="connsiteX4" fmla="*/ 30290 w 157543"/>
                <a:gd name="connsiteY4" fmla="*/ 73057 h 157543"/>
                <a:gd name="connsiteX5" fmla="*/ 84582 w 157543"/>
                <a:gd name="connsiteY5" fmla="*/ 127349 h 157543"/>
                <a:gd name="connsiteX6" fmla="*/ 157544 w 157543"/>
                <a:gd name="connsiteY6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43" h="157543">
                  <a:moveTo>
                    <a:pt x="157544" y="157544"/>
                  </a:moveTo>
                  <a:lnTo>
                    <a:pt x="157544" y="15754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90" y="73057"/>
                  </a:cubicBezTo>
                  <a:lnTo>
                    <a:pt x="84582" y="127349"/>
                  </a:lnTo>
                  <a:cubicBezTo>
                    <a:pt x="103918" y="146685"/>
                    <a:pt x="130207" y="157544"/>
                    <a:pt x="157544" y="15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D21C07B-72DE-4412-8178-0BAA0C0FD293}"/>
                </a:ext>
              </a:extLst>
            </p:cNvPr>
            <p:cNvSpPr/>
            <p:nvPr/>
          </p:nvSpPr>
          <p:spPr>
            <a:xfrm>
              <a:off x="7374358" y="1200150"/>
              <a:ext cx="458620" cy="458620"/>
            </a:xfrm>
            <a:custGeom>
              <a:avLst/>
              <a:gdLst>
                <a:gd name="connsiteX0" fmla="*/ 458620 w 458620"/>
                <a:gd name="connsiteY0" fmla="*/ 422720 h 458620"/>
                <a:gd name="connsiteX1" fmla="*/ 458620 w 458620"/>
                <a:gd name="connsiteY1" fmla="*/ 35814 h 458620"/>
                <a:gd name="connsiteX2" fmla="*/ 422806 w 458620"/>
                <a:gd name="connsiteY2" fmla="*/ 0 h 458620"/>
                <a:gd name="connsiteX3" fmla="*/ 35901 w 458620"/>
                <a:gd name="connsiteY3" fmla="*/ 0 h 458620"/>
                <a:gd name="connsiteX4" fmla="*/ 10565 w 458620"/>
                <a:gd name="connsiteY4" fmla="*/ 61151 h 458620"/>
                <a:gd name="connsiteX5" fmla="*/ 397470 w 458620"/>
                <a:gd name="connsiteY5" fmla="*/ 448056 h 458620"/>
                <a:gd name="connsiteX6" fmla="*/ 458620 w 458620"/>
                <a:gd name="connsiteY6" fmla="*/ 42272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620" h="458620">
                  <a:moveTo>
                    <a:pt x="458620" y="422720"/>
                  </a:moveTo>
                  <a:lnTo>
                    <a:pt x="458620" y="35814"/>
                  </a:lnTo>
                  <a:cubicBezTo>
                    <a:pt x="458620" y="16002"/>
                    <a:pt x="442618" y="0"/>
                    <a:pt x="422806" y="0"/>
                  </a:cubicBezTo>
                  <a:lnTo>
                    <a:pt x="35901" y="0"/>
                  </a:lnTo>
                  <a:cubicBezTo>
                    <a:pt x="3992" y="0"/>
                    <a:pt x="-12010" y="38576"/>
                    <a:pt x="10565" y="61151"/>
                  </a:cubicBezTo>
                  <a:lnTo>
                    <a:pt x="397470" y="448056"/>
                  </a:lnTo>
                  <a:cubicBezTo>
                    <a:pt x="420044" y="470630"/>
                    <a:pt x="458620" y="454628"/>
                    <a:pt x="458620" y="42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2B907A0C-80E1-4F31-BB34-9C9C980E0F1F}"/>
                </a:ext>
              </a:extLst>
            </p:cNvPr>
            <p:cNvSpPr/>
            <p:nvPr/>
          </p:nvSpPr>
          <p:spPr>
            <a:xfrm>
              <a:off x="8628601" y="1760410"/>
              <a:ext cx="458819" cy="458628"/>
            </a:xfrm>
            <a:custGeom>
              <a:avLst/>
              <a:gdLst>
                <a:gd name="connsiteX0" fmla="*/ 0 w 458819"/>
                <a:gd name="connsiteY0" fmla="*/ 95 h 458628"/>
                <a:gd name="connsiteX1" fmla="*/ 0 w 458819"/>
                <a:gd name="connsiteY1" fmla="*/ 95 h 458628"/>
                <a:gd name="connsiteX2" fmla="*/ 30003 w 458819"/>
                <a:gd name="connsiteY2" fmla="*/ 72581 h 458628"/>
                <a:gd name="connsiteX3" fmla="*/ 386048 w 458819"/>
                <a:gd name="connsiteY3" fmla="*/ 428625 h 458628"/>
                <a:gd name="connsiteX4" fmla="*/ 458534 w 458819"/>
                <a:gd name="connsiteY4" fmla="*/ 458629 h 458628"/>
                <a:gd name="connsiteX5" fmla="*/ 458819 w 458819"/>
                <a:gd name="connsiteY5" fmla="*/ 458629 h 458628"/>
                <a:gd name="connsiteX6" fmla="*/ 458819 w 458819"/>
                <a:gd name="connsiteY6" fmla="*/ 458534 h 458628"/>
                <a:gd name="connsiteX7" fmla="*/ 285 w 458819"/>
                <a:gd name="connsiteY7" fmla="*/ 0 h 458628"/>
                <a:gd name="connsiteX8" fmla="*/ 0 w 458819"/>
                <a:gd name="connsiteY8" fmla="*/ 95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19" h="458628">
                  <a:moveTo>
                    <a:pt x="0" y="95"/>
                  </a:moveTo>
                  <a:lnTo>
                    <a:pt x="0" y="95"/>
                  </a:lnTo>
                  <a:cubicBezTo>
                    <a:pt x="0" y="27242"/>
                    <a:pt x="10763" y="53340"/>
                    <a:pt x="30003" y="72581"/>
                  </a:cubicBezTo>
                  <a:lnTo>
                    <a:pt x="386048" y="428625"/>
                  </a:lnTo>
                  <a:cubicBezTo>
                    <a:pt x="405289" y="447865"/>
                    <a:pt x="431292" y="458629"/>
                    <a:pt x="458534" y="458629"/>
                  </a:cubicBezTo>
                  <a:lnTo>
                    <a:pt x="458819" y="458629"/>
                  </a:lnTo>
                  <a:lnTo>
                    <a:pt x="458819" y="458534"/>
                  </a:lnTo>
                  <a:lnTo>
                    <a:pt x="285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8E38949E-2151-47DF-8579-B612B20E6AD2}"/>
                </a:ext>
              </a:extLst>
            </p:cNvPr>
            <p:cNvSpPr/>
            <p:nvPr/>
          </p:nvSpPr>
          <p:spPr>
            <a:xfrm>
              <a:off x="8628697" y="1910810"/>
              <a:ext cx="308133" cy="308133"/>
            </a:xfrm>
            <a:custGeom>
              <a:avLst/>
              <a:gdLst>
                <a:gd name="connsiteX0" fmla="*/ 308134 w 308133"/>
                <a:gd name="connsiteY0" fmla="*/ 308134 h 308133"/>
                <a:gd name="connsiteX1" fmla="*/ 308134 w 308133"/>
                <a:gd name="connsiteY1" fmla="*/ 308134 h 308133"/>
                <a:gd name="connsiteX2" fmla="*/ 0 w 308133"/>
                <a:gd name="connsiteY2" fmla="*/ 0 h 308133"/>
                <a:gd name="connsiteX3" fmla="*/ 0 w 308133"/>
                <a:gd name="connsiteY3" fmla="*/ 0 h 308133"/>
                <a:gd name="connsiteX4" fmla="*/ 30289 w 308133"/>
                <a:gd name="connsiteY4" fmla="*/ 73057 h 308133"/>
                <a:gd name="connsiteX5" fmla="*/ 235172 w 308133"/>
                <a:gd name="connsiteY5" fmla="*/ 277940 h 308133"/>
                <a:gd name="connsiteX6" fmla="*/ 308134 w 308133"/>
                <a:gd name="connsiteY6" fmla="*/ 308134 h 3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133" h="308133">
                  <a:moveTo>
                    <a:pt x="308134" y="308134"/>
                  </a:moveTo>
                  <a:lnTo>
                    <a:pt x="308134" y="30813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8" y="53626"/>
                    <a:pt x="30289" y="73057"/>
                  </a:cubicBezTo>
                  <a:lnTo>
                    <a:pt x="235172" y="277940"/>
                  </a:lnTo>
                  <a:cubicBezTo>
                    <a:pt x="254412" y="297275"/>
                    <a:pt x="280701" y="308134"/>
                    <a:pt x="308134" y="308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DD5B8972-C074-41BB-BCF3-88FB56D71985}"/>
                </a:ext>
              </a:extLst>
            </p:cNvPr>
            <p:cNvSpPr/>
            <p:nvPr/>
          </p:nvSpPr>
          <p:spPr>
            <a:xfrm>
              <a:off x="8628601" y="2061400"/>
              <a:ext cx="157543" cy="157543"/>
            </a:xfrm>
            <a:custGeom>
              <a:avLst/>
              <a:gdLst>
                <a:gd name="connsiteX0" fmla="*/ 157543 w 157543"/>
                <a:gd name="connsiteY0" fmla="*/ 157544 h 157543"/>
                <a:gd name="connsiteX1" fmla="*/ 157543 w 157543"/>
                <a:gd name="connsiteY1" fmla="*/ 157544 h 157543"/>
                <a:gd name="connsiteX2" fmla="*/ 0 w 157543"/>
                <a:gd name="connsiteY2" fmla="*/ 0 h 157543"/>
                <a:gd name="connsiteX3" fmla="*/ 0 w 157543"/>
                <a:gd name="connsiteY3" fmla="*/ 0 h 157543"/>
                <a:gd name="connsiteX4" fmla="*/ 30289 w 157543"/>
                <a:gd name="connsiteY4" fmla="*/ 73057 h 157543"/>
                <a:gd name="connsiteX5" fmla="*/ 84582 w 157543"/>
                <a:gd name="connsiteY5" fmla="*/ 127349 h 157543"/>
                <a:gd name="connsiteX6" fmla="*/ 157543 w 157543"/>
                <a:gd name="connsiteY6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43" h="157543">
                  <a:moveTo>
                    <a:pt x="157543" y="157544"/>
                  </a:moveTo>
                  <a:lnTo>
                    <a:pt x="157543" y="15754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89" y="73057"/>
                  </a:cubicBezTo>
                  <a:lnTo>
                    <a:pt x="84582" y="127349"/>
                  </a:lnTo>
                  <a:cubicBezTo>
                    <a:pt x="103917" y="146685"/>
                    <a:pt x="130207" y="157544"/>
                    <a:pt x="157543" y="15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5761F4FA-28A3-4DB7-B5AA-F92081E269BC}"/>
                </a:ext>
              </a:extLst>
            </p:cNvPr>
            <p:cNvSpPr/>
            <p:nvPr/>
          </p:nvSpPr>
          <p:spPr>
            <a:xfrm>
              <a:off x="8084922" y="1760315"/>
              <a:ext cx="458620" cy="458620"/>
            </a:xfrm>
            <a:custGeom>
              <a:avLst/>
              <a:gdLst>
                <a:gd name="connsiteX0" fmla="*/ 458621 w 458620"/>
                <a:gd name="connsiteY0" fmla="*/ 422720 h 458620"/>
                <a:gd name="connsiteX1" fmla="*/ 458621 w 458620"/>
                <a:gd name="connsiteY1" fmla="*/ 35814 h 458620"/>
                <a:gd name="connsiteX2" fmla="*/ 422807 w 458620"/>
                <a:gd name="connsiteY2" fmla="*/ 0 h 458620"/>
                <a:gd name="connsiteX3" fmla="*/ 35901 w 458620"/>
                <a:gd name="connsiteY3" fmla="*/ 0 h 458620"/>
                <a:gd name="connsiteX4" fmla="*/ 10564 w 458620"/>
                <a:gd name="connsiteY4" fmla="*/ 61151 h 458620"/>
                <a:gd name="connsiteX5" fmla="*/ 397470 w 458620"/>
                <a:gd name="connsiteY5" fmla="*/ 448056 h 458620"/>
                <a:gd name="connsiteX6" fmla="*/ 458621 w 458620"/>
                <a:gd name="connsiteY6" fmla="*/ 42272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620" h="458620">
                  <a:moveTo>
                    <a:pt x="458621" y="422720"/>
                  </a:moveTo>
                  <a:lnTo>
                    <a:pt x="458621" y="35814"/>
                  </a:lnTo>
                  <a:cubicBezTo>
                    <a:pt x="458621" y="16002"/>
                    <a:pt x="442619" y="0"/>
                    <a:pt x="422807" y="0"/>
                  </a:cubicBezTo>
                  <a:lnTo>
                    <a:pt x="35901" y="0"/>
                  </a:lnTo>
                  <a:cubicBezTo>
                    <a:pt x="3992" y="0"/>
                    <a:pt x="-12010" y="38576"/>
                    <a:pt x="10564" y="61151"/>
                  </a:cubicBezTo>
                  <a:lnTo>
                    <a:pt x="397470" y="448056"/>
                  </a:lnTo>
                  <a:cubicBezTo>
                    <a:pt x="420044" y="470630"/>
                    <a:pt x="458621" y="454628"/>
                    <a:pt x="458621" y="42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8E64224D-851F-43C3-9AC8-E4192A923CBC}"/>
                </a:ext>
              </a:extLst>
            </p:cNvPr>
            <p:cNvSpPr/>
            <p:nvPr/>
          </p:nvSpPr>
          <p:spPr>
            <a:xfrm>
              <a:off x="9340690" y="1760410"/>
              <a:ext cx="458819" cy="458628"/>
            </a:xfrm>
            <a:custGeom>
              <a:avLst/>
              <a:gdLst>
                <a:gd name="connsiteX0" fmla="*/ 0 w 458819"/>
                <a:gd name="connsiteY0" fmla="*/ 95 h 458628"/>
                <a:gd name="connsiteX1" fmla="*/ 0 w 458819"/>
                <a:gd name="connsiteY1" fmla="*/ 95 h 458628"/>
                <a:gd name="connsiteX2" fmla="*/ 30003 w 458819"/>
                <a:gd name="connsiteY2" fmla="*/ 72581 h 458628"/>
                <a:gd name="connsiteX3" fmla="*/ 386048 w 458819"/>
                <a:gd name="connsiteY3" fmla="*/ 428625 h 458628"/>
                <a:gd name="connsiteX4" fmla="*/ 458533 w 458819"/>
                <a:gd name="connsiteY4" fmla="*/ 458629 h 458628"/>
                <a:gd name="connsiteX5" fmla="*/ 458819 w 458819"/>
                <a:gd name="connsiteY5" fmla="*/ 458629 h 458628"/>
                <a:gd name="connsiteX6" fmla="*/ 458819 w 458819"/>
                <a:gd name="connsiteY6" fmla="*/ 458534 h 458628"/>
                <a:gd name="connsiteX7" fmla="*/ 285 w 458819"/>
                <a:gd name="connsiteY7" fmla="*/ 0 h 458628"/>
                <a:gd name="connsiteX8" fmla="*/ 0 w 458819"/>
                <a:gd name="connsiteY8" fmla="*/ 95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19" h="458628">
                  <a:moveTo>
                    <a:pt x="0" y="95"/>
                  </a:moveTo>
                  <a:lnTo>
                    <a:pt x="0" y="95"/>
                  </a:lnTo>
                  <a:cubicBezTo>
                    <a:pt x="0" y="27242"/>
                    <a:pt x="10763" y="53340"/>
                    <a:pt x="30003" y="72581"/>
                  </a:cubicBezTo>
                  <a:lnTo>
                    <a:pt x="386048" y="428625"/>
                  </a:lnTo>
                  <a:cubicBezTo>
                    <a:pt x="405289" y="447865"/>
                    <a:pt x="431292" y="458629"/>
                    <a:pt x="458533" y="458629"/>
                  </a:cubicBezTo>
                  <a:lnTo>
                    <a:pt x="458819" y="458629"/>
                  </a:lnTo>
                  <a:lnTo>
                    <a:pt x="458819" y="458534"/>
                  </a:lnTo>
                  <a:lnTo>
                    <a:pt x="285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32E23EB1-0371-4F2E-A3D9-ADBC2B76F468}"/>
                </a:ext>
              </a:extLst>
            </p:cNvPr>
            <p:cNvSpPr/>
            <p:nvPr/>
          </p:nvSpPr>
          <p:spPr>
            <a:xfrm>
              <a:off x="9340690" y="1910810"/>
              <a:ext cx="308133" cy="308133"/>
            </a:xfrm>
            <a:custGeom>
              <a:avLst/>
              <a:gdLst>
                <a:gd name="connsiteX0" fmla="*/ 308134 w 308133"/>
                <a:gd name="connsiteY0" fmla="*/ 308134 h 308133"/>
                <a:gd name="connsiteX1" fmla="*/ 308134 w 308133"/>
                <a:gd name="connsiteY1" fmla="*/ 308134 h 308133"/>
                <a:gd name="connsiteX2" fmla="*/ 0 w 308133"/>
                <a:gd name="connsiteY2" fmla="*/ 0 h 308133"/>
                <a:gd name="connsiteX3" fmla="*/ 0 w 308133"/>
                <a:gd name="connsiteY3" fmla="*/ 0 h 308133"/>
                <a:gd name="connsiteX4" fmla="*/ 30289 w 308133"/>
                <a:gd name="connsiteY4" fmla="*/ 73057 h 308133"/>
                <a:gd name="connsiteX5" fmla="*/ 235172 w 308133"/>
                <a:gd name="connsiteY5" fmla="*/ 277940 h 308133"/>
                <a:gd name="connsiteX6" fmla="*/ 308134 w 308133"/>
                <a:gd name="connsiteY6" fmla="*/ 308134 h 3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133" h="308133">
                  <a:moveTo>
                    <a:pt x="308134" y="308134"/>
                  </a:moveTo>
                  <a:lnTo>
                    <a:pt x="308134" y="30813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8" y="53626"/>
                    <a:pt x="30289" y="73057"/>
                  </a:cubicBezTo>
                  <a:lnTo>
                    <a:pt x="235172" y="277940"/>
                  </a:lnTo>
                  <a:cubicBezTo>
                    <a:pt x="254508" y="297275"/>
                    <a:pt x="280797" y="308134"/>
                    <a:pt x="308134" y="308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3382B6B-A79F-4A96-9CA2-29F673ECBBCC}"/>
                </a:ext>
              </a:extLst>
            </p:cNvPr>
            <p:cNvSpPr/>
            <p:nvPr/>
          </p:nvSpPr>
          <p:spPr>
            <a:xfrm>
              <a:off x="9340690" y="2061400"/>
              <a:ext cx="157543" cy="157543"/>
            </a:xfrm>
            <a:custGeom>
              <a:avLst/>
              <a:gdLst>
                <a:gd name="connsiteX0" fmla="*/ 157543 w 157543"/>
                <a:gd name="connsiteY0" fmla="*/ 157544 h 157543"/>
                <a:gd name="connsiteX1" fmla="*/ 157543 w 157543"/>
                <a:gd name="connsiteY1" fmla="*/ 157544 h 157543"/>
                <a:gd name="connsiteX2" fmla="*/ 0 w 157543"/>
                <a:gd name="connsiteY2" fmla="*/ 0 h 157543"/>
                <a:gd name="connsiteX3" fmla="*/ 0 w 157543"/>
                <a:gd name="connsiteY3" fmla="*/ 0 h 157543"/>
                <a:gd name="connsiteX4" fmla="*/ 30289 w 157543"/>
                <a:gd name="connsiteY4" fmla="*/ 73057 h 157543"/>
                <a:gd name="connsiteX5" fmla="*/ 84582 w 157543"/>
                <a:gd name="connsiteY5" fmla="*/ 127349 h 157543"/>
                <a:gd name="connsiteX6" fmla="*/ 157543 w 157543"/>
                <a:gd name="connsiteY6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43" h="157543">
                  <a:moveTo>
                    <a:pt x="157543" y="157544"/>
                  </a:moveTo>
                  <a:lnTo>
                    <a:pt x="157543" y="15754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8" y="53626"/>
                    <a:pt x="30289" y="73057"/>
                  </a:cubicBezTo>
                  <a:lnTo>
                    <a:pt x="84582" y="127349"/>
                  </a:lnTo>
                  <a:cubicBezTo>
                    <a:pt x="103917" y="146685"/>
                    <a:pt x="130111" y="157544"/>
                    <a:pt x="157543" y="15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E08F37C4-AD1B-4495-B702-BDCE175F85D9}"/>
                </a:ext>
              </a:extLst>
            </p:cNvPr>
            <p:cNvSpPr/>
            <p:nvPr/>
          </p:nvSpPr>
          <p:spPr>
            <a:xfrm>
              <a:off x="8796916" y="1760315"/>
              <a:ext cx="458620" cy="458620"/>
            </a:xfrm>
            <a:custGeom>
              <a:avLst/>
              <a:gdLst>
                <a:gd name="connsiteX0" fmla="*/ 458621 w 458620"/>
                <a:gd name="connsiteY0" fmla="*/ 422720 h 458620"/>
                <a:gd name="connsiteX1" fmla="*/ 458621 w 458620"/>
                <a:gd name="connsiteY1" fmla="*/ 35814 h 458620"/>
                <a:gd name="connsiteX2" fmla="*/ 422807 w 458620"/>
                <a:gd name="connsiteY2" fmla="*/ 0 h 458620"/>
                <a:gd name="connsiteX3" fmla="*/ 35901 w 458620"/>
                <a:gd name="connsiteY3" fmla="*/ 0 h 458620"/>
                <a:gd name="connsiteX4" fmla="*/ 10564 w 458620"/>
                <a:gd name="connsiteY4" fmla="*/ 61151 h 458620"/>
                <a:gd name="connsiteX5" fmla="*/ 397470 w 458620"/>
                <a:gd name="connsiteY5" fmla="*/ 448056 h 458620"/>
                <a:gd name="connsiteX6" fmla="*/ 458621 w 458620"/>
                <a:gd name="connsiteY6" fmla="*/ 42272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620" h="458620">
                  <a:moveTo>
                    <a:pt x="458621" y="422720"/>
                  </a:moveTo>
                  <a:lnTo>
                    <a:pt x="458621" y="35814"/>
                  </a:lnTo>
                  <a:cubicBezTo>
                    <a:pt x="458621" y="16002"/>
                    <a:pt x="442619" y="0"/>
                    <a:pt x="422807" y="0"/>
                  </a:cubicBezTo>
                  <a:lnTo>
                    <a:pt x="35901" y="0"/>
                  </a:lnTo>
                  <a:cubicBezTo>
                    <a:pt x="3992" y="0"/>
                    <a:pt x="-12010" y="38576"/>
                    <a:pt x="10564" y="61151"/>
                  </a:cubicBezTo>
                  <a:lnTo>
                    <a:pt x="397470" y="448056"/>
                  </a:lnTo>
                  <a:cubicBezTo>
                    <a:pt x="420044" y="470630"/>
                    <a:pt x="458621" y="454628"/>
                    <a:pt x="458621" y="42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D6FDCDB-85D8-48C0-95CF-171017AD2247}"/>
                </a:ext>
              </a:extLst>
            </p:cNvPr>
            <p:cNvSpPr/>
            <p:nvPr/>
          </p:nvSpPr>
          <p:spPr>
            <a:xfrm>
              <a:off x="10052684" y="1760410"/>
              <a:ext cx="458819" cy="458628"/>
            </a:xfrm>
            <a:custGeom>
              <a:avLst/>
              <a:gdLst>
                <a:gd name="connsiteX0" fmla="*/ 0 w 458819"/>
                <a:gd name="connsiteY0" fmla="*/ 95 h 458628"/>
                <a:gd name="connsiteX1" fmla="*/ 0 w 458819"/>
                <a:gd name="connsiteY1" fmla="*/ 95 h 458628"/>
                <a:gd name="connsiteX2" fmla="*/ 30003 w 458819"/>
                <a:gd name="connsiteY2" fmla="*/ 72581 h 458628"/>
                <a:gd name="connsiteX3" fmla="*/ 386048 w 458819"/>
                <a:gd name="connsiteY3" fmla="*/ 428625 h 458628"/>
                <a:gd name="connsiteX4" fmla="*/ 458533 w 458819"/>
                <a:gd name="connsiteY4" fmla="*/ 458629 h 458628"/>
                <a:gd name="connsiteX5" fmla="*/ 458819 w 458819"/>
                <a:gd name="connsiteY5" fmla="*/ 458629 h 458628"/>
                <a:gd name="connsiteX6" fmla="*/ 458819 w 458819"/>
                <a:gd name="connsiteY6" fmla="*/ 458534 h 458628"/>
                <a:gd name="connsiteX7" fmla="*/ 285 w 458819"/>
                <a:gd name="connsiteY7" fmla="*/ 0 h 458628"/>
                <a:gd name="connsiteX8" fmla="*/ 0 w 458819"/>
                <a:gd name="connsiteY8" fmla="*/ 95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19" h="458628">
                  <a:moveTo>
                    <a:pt x="0" y="95"/>
                  </a:moveTo>
                  <a:lnTo>
                    <a:pt x="0" y="95"/>
                  </a:lnTo>
                  <a:cubicBezTo>
                    <a:pt x="0" y="27242"/>
                    <a:pt x="10763" y="53340"/>
                    <a:pt x="30003" y="72581"/>
                  </a:cubicBezTo>
                  <a:lnTo>
                    <a:pt x="386048" y="428625"/>
                  </a:lnTo>
                  <a:cubicBezTo>
                    <a:pt x="405289" y="447865"/>
                    <a:pt x="431292" y="458629"/>
                    <a:pt x="458533" y="458629"/>
                  </a:cubicBezTo>
                  <a:lnTo>
                    <a:pt x="458819" y="458629"/>
                  </a:lnTo>
                  <a:lnTo>
                    <a:pt x="458819" y="458534"/>
                  </a:lnTo>
                  <a:lnTo>
                    <a:pt x="285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F0FC17DF-D2B1-42CC-8B5D-663570981822}"/>
                </a:ext>
              </a:extLst>
            </p:cNvPr>
            <p:cNvSpPr/>
            <p:nvPr/>
          </p:nvSpPr>
          <p:spPr>
            <a:xfrm>
              <a:off x="10052684" y="1910810"/>
              <a:ext cx="308228" cy="308133"/>
            </a:xfrm>
            <a:custGeom>
              <a:avLst/>
              <a:gdLst>
                <a:gd name="connsiteX0" fmla="*/ 308229 w 308228"/>
                <a:gd name="connsiteY0" fmla="*/ 308134 h 308133"/>
                <a:gd name="connsiteX1" fmla="*/ 308229 w 308228"/>
                <a:gd name="connsiteY1" fmla="*/ 308134 h 308133"/>
                <a:gd name="connsiteX2" fmla="*/ 0 w 308228"/>
                <a:gd name="connsiteY2" fmla="*/ 0 h 308133"/>
                <a:gd name="connsiteX3" fmla="*/ 0 w 308228"/>
                <a:gd name="connsiteY3" fmla="*/ 0 h 308133"/>
                <a:gd name="connsiteX4" fmla="*/ 30289 w 308228"/>
                <a:gd name="connsiteY4" fmla="*/ 73057 h 308133"/>
                <a:gd name="connsiteX5" fmla="*/ 235172 w 308228"/>
                <a:gd name="connsiteY5" fmla="*/ 277940 h 308133"/>
                <a:gd name="connsiteX6" fmla="*/ 308229 w 308228"/>
                <a:gd name="connsiteY6" fmla="*/ 308134 h 3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28" h="308133">
                  <a:moveTo>
                    <a:pt x="308229" y="308134"/>
                  </a:moveTo>
                  <a:lnTo>
                    <a:pt x="308229" y="30813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8" y="53626"/>
                    <a:pt x="30289" y="73057"/>
                  </a:cubicBezTo>
                  <a:lnTo>
                    <a:pt x="235172" y="277940"/>
                  </a:lnTo>
                  <a:cubicBezTo>
                    <a:pt x="254508" y="297275"/>
                    <a:pt x="280797" y="308134"/>
                    <a:pt x="308229" y="308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199751F7-3FDA-437E-99FA-6F8D46D9A168}"/>
                </a:ext>
              </a:extLst>
            </p:cNvPr>
            <p:cNvSpPr/>
            <p:nvPr/>
          </p:nvSpPr>
          <p:spPr>
            <a:xfrm>
              <a:off x="10052684" y="2061400"/>
              <a:ext cx="157543" cy="157543"/>
            </a:xfrm>
            <a:custGeom>
              <a:avLst/>
              <a:gdLst>
                <a:gd name="connsiteX0" fmla="*/ 157543 w 157543"/>
                <a:gd name="connsiteY0" fmla="*/ 157544 h 157543"/>
                <a:gd name="connsiteX1" fmla="*/ 157543 w 157543"/>
                <a:gd name="connsiteY1" fmla="*/ 157544 h 157543"/>
                <a:gd name="connsiteX2" fmla="*/ 0 w 157543"/>
                <a:gd name="connsiteY2" fmla="*/ 0 h 157543"/>
                <a:gd name="connsiteX3" fmla="*/ 0 w 157543"/>
                <a:gd name="connsiteY3" fmla="*/ 0 h 157543"/>
                <a:gd name="connsiteX4" fmla="*/ 30289 w 157543"/>
                <a:gd name="connsiteY4" fmla="*/ 73057 h 157543"/>
                <a:gd name="connsiteX5" fmla="*/ 84582 w 157543"/>
                <a:gd name="connsiteY5" fmla="*/ 127349 h 157543"/>
                <a:gd name="connsiteX6" fmla="*/ 157543 w 157543"/>
                <a:gd name="connsiteY6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43" h="157543">
                  <a:moveTo>
                    <a:pt x="157543" y="157544"/>
                  </a:moveTo>
                  <a:lnTo>
                    <a:pt x="157543" y="15754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8" y="53626"/>
                    <a:pt x="30289" y="73057"/>
                  </a:cubicBezTo>
                  <a:lnTo>
                    <a:pt x="84582" y="127349"/>
                  </a:lnTo>
                  <a:cubicBezTo>
                    <a:pt x="103917" y="146685"/>
                    <a:pt x="130207" y="157544"/>
                    <a:pt x="157543" y="15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271B320F-5F42-4176-A37C-80BE891A789A}"/>
                </a:ext>
              </a:extLst>
            </p:cNvPr>
            <p:cNvSpPr/>
            <p:nvPr/>
          </p:nvSpPr>
          <p:spPr>
            <a:xfrm>
              <a:off x="9509005" y="1760315"/>
              <a:ext cx="458620" cy="458620"/>
            </a:xfrm>
            <a:custGeom>
              <a:avLst/>
              <a:gdLst>
                <a:gd name="connsiteX0" fmla="*/ 458620 w 458620"/>
                <a:gd name="connsiteY0" fmla="*/ 422720 h 458620"/>
                <a:gd name="connsiteX1" fmla="*/ 458620 w 458620"/>
                <a:gd name="connsiteY1" fmla="*/ 35814 h 458620"/>
                <a:gd name="connsiteX2" fmla="*/ 422807 w 458620"/>
                <a:gd name="connsiteY2" fmla="*/ 0 h 458620"/>
                <a:gd name="connsiteX3" fmla="*/ 35901 w 458620"/>
                <a:gd name="connsiteY3" fmla="*/ 0 h 458620"/>
                <a:gd name="connsiteX4" fmla="*/ 10564 w 458620"/>
                <a:gd name="connsiteY4" fmla="*/ 61151 h 458620"/>
                <a:gd name="connsiteX5" fmla="*/ 397470 w 458620"/>
                <a:gd name="connsiteY5" fmla="*/ 448056 h 458620"/>
                <a:gd name="connsiteX6" fmla="*/ 458620 w 458620"/>
                <a:gd name="connsiteY6" fmla="*/ 42272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620" h="458620">
                  <a:moveTo>
                    <a:pt x="458620" y="422720"/>
                  </a:moveTo>
                  <a:lnTo>
                    <a:pt x="458620" y="35814"/>
                  </a:lnTo>
                  <a:cubicBezTo>
                    <a:pt x="458620" y="16002"/>
                    <a:pt x="442618" y="0"/>
                    <a:pt x="422807" y="0"/>
                  </a:cubicBezTo>
                  <a:lnTo>
                    <a:pt x="35901" y="0"/>
                  </a:lnTo>
                  <a:cubicBezTo>
                    <a:pt x="3992" y="0"/>
                    <a:pt x="-12010" y="38576"/>
                    <a:pt x="10564" y="61151"/>
                  </a:cubicBezTo>
                  <a:lnTo>
                    <a:pt x="397470" y="448056"/>
                  </a:lnTo>
                  <a:cubicBezTo>
                    <a:pt x="420044" y="470630"/>
                    <a:pt x="458620" y="454628"/>
                    <a:pt x="458620" y="42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DB04649-873E-4EFC-A739-176201977FD9}"/>
                </a:ext>
              </a:extLst>
            </p:cNvPr>
            <p:cNvSpPr/>
            <p:nvPr/>
          </p:nvSpPr>
          <p:spPr>
            <a:xfrm>
              <a:off x="10220999" y="1760315"/>
              <a:ext cx="458620" cy="458620"/>
            </a:xfrm>
            <a:custGeom>
              <a:avLst/>
              <a:gdLst>
                <a:gd name="connsiteX0" fmla="*/ 458620 w 458620"/>
                <a:gd name="connsiteY0" fmla="*/ 422720 h 458620"/>
                <a:gd name="connsiteX1" fmla="*/ 458620 w 458620"/>
                <a:gd name="connsiteY1" fmla="*/ 35814 h 458620"/>
                <a:gd name="connsiteX2" fmla="*/ 422807 w 458620"/>
                <a:gd name="connsiteY2" fmla="*/ 0 h 458620"/>
                <a:gd name="connsiteX3" fmla="*/ 35901 w 458620"/>
                <a:gd name="connsiteY3" fmla="*/ 0 h 458620"/>
                <a:gd name="connsiteX4" fmla="*/ 10564 w 458620"/>
                <a:gd name="connsiteY4" fmla="*/ 61151 h 458620"/>
                <a:gd name="connsiteX5" fmla="*/ 397470 w 458620"/>
                <a:gd name="connsiteY5" fmla="*/ 448056 h 458620"/>
                <a:gd name="connsiteX6" fmla="*/ 458620 w 458620"/>
                <a:gd name="connsiteY6" fmla="*/ 42272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620" h="458620">
                  <a:moveTo>
                    <a:pt x="458620" y="422720"/>
                  </a:moveTo>
                  <a:lnTo>
                    <a:pt x="458620" y="35814"/>
                  </a:lnTo>
                  <a:cubicBezTo>
                    <a:pt x="458620" y="16002"/>
                    <a:pt x="442618" y="0"/>
                    <a:pt x="422807" y="0"/>
                  </a:cubicBezTo>
                  <a:lnTo>
                    <a:pt x="35901" y="0"/>
                  </a:lnTo>
                  <a:cubicBezTo>
                    <a:pt x="3992" y="0"/>
                    <a:pt x="-12010" y="38576"/>
                    <a:pt x="10564" y="61151"/>
                  </a:cubicBezTo>
                  <a:lnTo>
                    <a:pt x="397470" y="448056"/>
                  </a:lnTo>
                  <a:cubicBezTo>
                    <a:pt x="420044" y="470630"/>
                    <a:pt x="458620" y="454628"/>
                    <a:pt x="458620" y="42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D521571D-43D4-42A5-AD1E-DD7583D8A884}"/>
                </a:ext>
              </a:extLst>
            </p:cNvPr>
            <p:cNvSpPr/>
            <p:nvPr/>
          </p:nvSpPr>
          <p:spPr>
            <a:xfrm>
              <a:off x="8628601" y="1200150"/>
              <a:ext cx="458819" cy="458628"/>
            </a:xfrm>
            <a:custGeom>
              <a:avLst/>
              <a:gdLst>
                <a:gd name="connsiteX0" fmla="*/ 0 w 458819"/>
                <a:gd name="connsiteY0" fmla="*/ 191 h 458628"/>
                <a:gd name="connsiteX1" fmla="*/ 0 w 458819"/>
                <a:gd name="connsiteY1" fmla="*/ 191 h 458628"/>
                <a:gd name="connsiteX2" fmla="*/ 30003 w 458819"/>
                <a:gd name="connsiteY2" fmla="*/ 72676 h 458628"/>
                <a:gd name="connsiteX3" fmla="*/ 386048 w 458819"/>
                <a:gd name="connsiteY3" fmla="*/ 428625 h 458628"/>
                <a:gd name="connsiteX4" fmla="*/ 458534 w 458819"/>
                <a:gd name="connsiteY4" fmla="*/ 458629 h 458628"/>
                <a:gd name="connsiteX5" fmla="*/ 458819 w 458819"/>
                <a:gd name="connsiteY5" fmla="*/ 458629 h 458628"/>
                <a:gd name="connsiteX6" fmla="*/ 458819 w 458819"/>
                <a:gd name="connsiteY6" fmla="*/ 458534 h 458628"/>
                <a:gd name="connsiteX7" fmla="*/ 190 w 458819"/>
                <a:gd name="connsiteY7" fmla="*/ 0 h 458628"/>
                <a:gd name="connsiteX8" fmla="*/ 0 w 458819"/>
                <a:gd name="connsiteY8" fmla="*/ 191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19" h="458628">
                  <a:moveTo>
                    <a:pt x="0" y="191"/>
                  </a:moveTo>
                  <a:lnTo>
                    <a:pt x="0" y="191"/>
                  </a:lnTo>
                  <a:cubicBezTo>
                    <a:pt x="0" y="27337"/>
                    <a:pt x="10763" y="53435"/>
                    <a:pt x="30003" y="72676"/>
                  </a:cubicBezTo>
                  <a:lnTo>
                    <a:pt x="386048" y="428625"/>
                  </a:lnTo>
                  <a:cubicBezTo>
                    <a:pt x="405289" y="447866"/>
                    <a:pt x="431292" y="458629"/>
                    <a:pt x="458534" y="458629"/>
                  </a:cubicBezTo>
                  <a:lnTo>
                    <a:pt x="458819" y="458629"/>
                  </a:lnTo>
                  <a:lnTo>
                    <a:pt x="458819" y="458534"/>
                  </a:lnTo>
                  <a:lnTo>
                    <a:pt x="190" y="0"/>
                  </a:lnTo>
                  <a:lnTo>
                    <a:pt x="0" y="1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CCC7278C-2074-433C-8BD9-C942BFC7BFDA}"/>
                </a:ext>
              </a:extLst>
            </p:cNvPr>
            <p:cNvSpPr/>
            <p:nvPr/>
          </p:nvSpPr>
          <p:spPr>
            <a:xfrm>
              <a:off x="8628601" y="1350645"/>
              <a:ext cx="308228" cy="308133"/>
            </a:xfrm>
            <a:custGeom>
              <a:avLst/>
              <a:gdLst>
                <a:gd name="connsiteX0" fmla="*/ 308229 w 308228"/>
                <a:gd name="connsiteY0" fmla="*/ 308134 h 308133"/>
                <a:gd name="connsiteX1" fmla="*/ 308229 w 308228"/>
                <a:gd name="connsiteY1" fmla="*/ 308134 h 308133"/>
                <a:gd name="connsiteX2" fmla="*/ 0 w 308228"/>
                <a:gd name="connsiteY2" fmla="*/ 0 h 308133"/>
                <a:gd name="connsiteX3" fmla="*/ 0 w 308228"/>
                <a:gd name="connsiteY3" fmla="*/ 0 h 308133"/>
                <a:gd name="connsiteX4" fmla="*/ 30289 w 308228"/>
                <a:gd name="connsiteY4" fmla="*/ 73057 h 308133"/>
                <a:gd name="connsiteX5" fmla="*/ 235172 w 308228"/>
                <a:gd name="connsiteY5" fmla="*/ 277940 h 308133"/>
                <a:gd name="connsiteX6" fmla="*/ 308229 w 308228"/>
                <a:gd name="connsiteY6" fmla="*/ 308134 h 3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28" h="308133">
                  <a:moveTo>
                    <a:pt x="308229" y="308134"/>
                  </a:moveTo>
                  <a:lnTo>
                    <a:pt x="308229" y="30813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89" y="73057"/>
                  </a:cubicBezTo>
                  <a:lnTo>
                    <a:pt x="235172" y="277940"/>
                  </a:lnTo>
                  <a:cubicBezTo>
                    <a:pt x="254508" y="297275"/>
                    <a:pt x="280797" y="308134"/>
                    <a:pt x="308229" y="308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A7D8B689-78FD-4BFA-96DD-03EDFB99D824}"/>
                </a:ext>
              </a:extLst>
            </p:cNvPr>
            <p:cNvSpPr/>
            <p:nvPr/>
          </p:nvSpPr>
          <p:spPr>
            <a:xfrm>
              <a:off x="8628601" y="1501235"/>
              <a:ext cx="157543" cy="157543"/>
            </a:xfrm>
            <a:custGeom>
              <a:avLst/>
              <a:gdLst>
                <a:gd name="connsiteX0" fmla="*/ 157543 w 157543"/>
                <a:gd name="connsiteY0" fmla="*/ 157544 h 157543"/>
                <a:gd name="connsiteX1" fmla="*/ 157543 w 157543"/>
                <a:gd name="connsiteY1" fmla="*/ 157544 h 157543"/>
                <a:gd name="connsiteX2" fmla="*/ 0 w 157543"/>
                <a:gd name="connsiteY2" fmla="*/ 0 h 157543"/>
                <a:gd name="connsiteX3" fmla="*/ 0 w 157543"/>
                <a:gd name="connsiteY3" fmla="*/ 0 h 157543"/>
                <a:gd name="connsiteX4" fmla="*/ 30289 w 157543"/>
                <a:gd name="connsiteY4" fmla="*/ 73057 h 157543"/>
                <a:gd name="connsiteX5" fmla="*/ 84582 w 157543"/>
                <a:gd name="connsiteY5" fmla="*/ 127349 h 157543"/>
                <a:gd name="connsiteX6" fmla="*/ 157543 w 157543"/>
                <a:gd name="connsiteY6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43" h="157543">
                  <a:moveTo>
                    <a:pt x="157543" y="157544"/>
                  </a:moveTo>
                  <a:lnTo>
                    <a:pt x="157543" y="15754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9" y="53626"/>
                    <a:pt x="30289" y="73057"/>
                  </a:cubicBezTo>
                  <a:lnTo>
                    <a:pt x="84582" y="127349"/>
                  </a:lnTo>
                  <a:cubicBezTo>
                    <a:pt x="103917" y="146685"/>
                    <a:pt x="130207" y="157544"/>
                    <a:pt x="157543" y="15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A43FE7C5-4049-4979-AD4E-DCB7828D2027}"/>
                </a:ext>
              </a:extLst>
            </p:cNvPr>
            <p:cNvSpPr/>
            <p:nvPr/>
          </p:nvSpPr>
          <p:spPr>
            <a:xfrm>
              <a:off x="8084922" y="1200150"/>
              <a:ext cx="458620" cy="458620"/>
            </a:xfrm>
            <a:custGeom>
              <a:avLst/>
              <a:gdLst>
                <a:gd name="connsiteX0" fmla="*/ 458621 w 458620"/>
                <a:gd name="connsiteY0" fmla="*/ 422720 h 458620"/>
                <a:gd name="connsiteX1" fmla="*/ 458621 w 458620"/>
                <a:gd name="connsiteY1" fmla="*/ 35814 h 458620"/>
                <a:gd name="connsiteX2" fmla="*/ 422807 w 458620"/>
                <a:gd name="connsiteY2" fmla="*/ 0 h 458620"/>
                <a:gd name="connsiteX3" fmla="*/ 35901 w 458620"/>
                <a:gd name="connsiteY3" fmla="*/ 0 h 458620"/>
                <a:gd name="connsiteX4" fmla="*/ 10564 w 458620"/>
                <a:gd name="connsiteY4" fmla="*/ 61151 h 458620"/>
                <a:gd name="connsiteX5" fmla="*/ 397470 w 458620"/>
                <a:gd name="connsiteY5" fmla="*/ 448056 h 458620"/>
                <a:gd name="connsiteX6" fmla="*/ 458621 w 458620"/>
                <a:gd name="connsiteY6" fmla="*/ 42272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620" h="458620">
                  <a:moveTo>
                    <a:pt x="458621" y="422720"/>
                  </a:moveTo>
                  <a:lnTo>
                    <a:pt x="458621" y="35814"/>
                  </a:lnTo>
                  <a:cubicBezTo>
                    <a:pt x="458621" y="16002"/>
                    <a:pt x="442619" y="0"/>
                    <a:pt x="422807" y="0"/>
                  </a:cubicBezTo>
                  <a:lnTo>
                    <a:pt x="35901" y="0"/>
                  </a:lnTo>
                  <a:cubicBezTo>
                    <a:pt x="3992" y="0"/>
                    <a:pt x="-12010" y="38576"/>
                    <a:pt x="10564" y="61151"/>
                  </a:cubicBezTo>
                  <a:lnTo>
                    <a:pt x="397470" y="448056"/>
                  </a:lnTo>
                  <a:cubicBezTo>
                    <a:pt x="420044" y="470630"/>
                    <a:pt x="458621" y="454628"/>
                    <a:pt x="458621" y="42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80EA9390-DA76-4344-B05E-17A37AC78D2B}"/>
                </a:ext>
              </a:extLst>
            </p:cNvPr>
            <p:cNvSpPr/>
            <p:nvPr/>
          </p:nvSpPr>
          <p:spPr>
            <a:xfrm>
              <a:off x="9340690" y="1200150"/>
              <a:ext cx="458723" cy="458628"/>
            </a:xfrm>
            <a:custGeom>
              <a:avLst/>
              <a:gdLst>
                <a:gd name="connsiteX0" fmla="*/ 0 w 458723"/>
                <a:gd name="connsiteY0" fmla="*/ 191 h 458628"/>
                <a:gd name="connsiteX1" fmla="*/ 0 w 458723"/>
                <a:gd name="connsiteY1" fmla="*/ 191 h 458628"/>
                <a:gd name="connsiteX2" fmla="*/ 30003 w 458723"/>
                <a:gd name="connsiteY2" fmla="*/ 72676 h 458628"/>
                <a:gd name="connsiteX3" fmla="*/ 385953 w 458723"/>
                <a:gd name="connsiteY3" fmla="*/ 428625 h 458628"/>
                <a:gd name="connsiteX4" fmla="*/ 458438 w 458723"/>
                <a:gd name="connsiteY4" fmla="*/ 458629 h 458628"/>
                <a:gd name="connsiteX5" fmla="*/ 458724 w 458723"/>
                <a:gd name="connsiteY5" fmla="*/ 458629 h 458628"/>
                <a:gd name="connsiteX6" fmla="*/ 458724 w 458723"/>
                <a:gd name="connsiteY6" fmla="*/ 458534 h 458628"/>
                <a:gd name="connsiteX7" fmla="*/ 95 w 458723"/>
                <a:gd name="connsiteY7" fmla="*/ 0 h 458628"/>
                <a:gd name="connsiteX8" fmla="*/ 0 w 458723"/>
                <a:gd name="connsiteY8" fmla="*/ 191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723" h="458628">
                  <a:moveTo>
                    <a:pt x="0" y="191"/>
                  </a:moveTo>
                  <a:lnTo>
                    <a:pt x="0" y="191"/>
                  </a:lnTo>
                  <a:cubicBezTo>
                    <a:pt x="0" y="27337"/>
                    <a:pt x="10763" y="53435"/>
                    <a:pt x="30003" y="72676"/>
                  </a:cubicBezTo>
                  <a:lnTo>
                    <a:pt x="385953" y="428625"/>
                  </a:lnTo>
                  <a:cubicBezTo>
                    <a:pt x="405193" y="447866"/>
                    <a:pt x="431196" y="458629"/>
                    <a:pt x="458438" y="458629"/>
                  </a:cubicBezTo>
                  <a:lnTo>
                    <a:pt x="458724" y="458629"/>
                  </a:lnTo>
                  <a:lnTo>
                    <a:pt x="458724" y="458534"/>
                  </a:lnTo>
                  <a:lnTo>
                    <a:pt x="95" y="0"/>
                  </a:lnTo>
                  <a:lnTo>
                    <a:pt x="0" y="1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6CB1AFF6-34C8-429A-A6B4-5FDFDDEA86D1}"/>
                </a:ext>
              </a:extLst>
            </p:cNvPr>
            <p:cNvSpPr/>
            <p:nvPr/>
          </p:nvSpPr>
          <p:spPr>
            <a:xfrm>
              <a:off x="9340690" y="1350645"/>
              <a:ext cx="308133" cy="308133"/>
            </a:xfrm>
            <a:custGeom>
              <a:avLst/>
              <a:gdLst>
                <a:gd name="connsiteX0" fmla="*/ 308134 w 308133"/>
                <a:gd name="connsiteY0" fmla="*/ 308134 h 308133"/>
                <a:gd name="connsiteX1" fmla="*/ 308134 w 308133"/>
                <a:gd name="connsiteY1" fmla="*/ 308134 h 308133"/>
                <a:gd name="connsiteX2" fmla="*/ 0 w 308133"/>
                <a:gd name="connsiteY2" fmla="*/ 0 h 308133"/>
                <a:gd name="connsiteX3" fmla="*/ 0 w 308133"/>
                <a:gd name="connsiteY3" fmla="*/ 0 h 308133"/>
                <a:gd name="connsiteX4" fmla="*/ 30289 w 308133"/>
                <a:gd name="connsiteY4" fmla="*/ 73057 h 308133"/>
                <a:gd name="connsiteX5" fmla="*/ 235172 w 308133"/>
                <a:gd name="connsiteY5" fmla="*/ 277940 h 308133"/>
                <a:gd name="connsiteX6" fmla="*/ 308134 w 308133"/>
                <a:gd name="connsiteY6" fmla="*/ 308134 h 3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133" h="308133">
                  <a:moveTo>
                    <a:pt x="308134" y="308134"/>
                  </a:moveTo>
                  <a:lnTo>
                    <a:pt x="308134" y="30813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8" y="53626"/>
                    <a:pt x="30289" y="73057"/>
                  </a:cubicBezTo>
                  <a:lnTo>
                    <a:pt x="235172" y="277940"/>
                  </a:lnTo>
                  <a:cubicBezTo>
                    <a:pt x="254508" y="297275"/>
                    <a:pt x="280797" y="308134"/>
                    <a:pt x="308134" y="308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C39EC29F-F385-499E-B5F4-2F02B720216D}"/>
                </a:ext>
              </a:extLst>
            </p:cNvPr>
            <p:cNvSpPr/>
            <p:nvPr/>
          </p:nvSpPr>
          <p:spPr>
            <a:xfrm>
              <a:off x="9340690" y="1501235"/>
              <a:ext cx="157543" cy="157543"/>
            </a:xfrm>
            <a:custGeom>
              <a:avLst/>
              <a:gdLst>
                <a:gd name="connsiteX0" fmla="*/ 157543 w 157543"/>
                <a:gd name="connsiteY0" fmla="*/ 157544 h 157543"/>
                <a:gd name="connsiteX1" fmla="*/ 157543 w 157543"/>
                <a:gd name="connsiteY1" fmla="*/ 157544 h 157543"/>
                <a:gd name="connsiteX2" fmla="*/ 0 w 157543"/>
                <a:gd name="connsiteY2" fmla="*/ 0 h 157543"/>
                <a:gd name="connsiteX3" fmla="*/ 0 w 157543"/>
                <a:gd name="connsiteY3" fmla="*/ 0 h 157543"/>
                <a:gd name="connsiteX4" fmla="*/ 30289 w 157543"/>
                <a:gd name="connsiteY4" fmla="*/ 73057 h 157543"/>
                <a:gd name="connsiteX5" fmla="*/ 84582 w 157543"/>
                <a:gd name="connsiteY5" fmla="*/ 127349 h 157543"/>
                <a:gd name="connsiteX6" fmla="*/ 157543 w 157543"/>
                <a:gd name="connsiteY6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43" h="157543">
                  <a:moveTo>
                    <a:pt x="157543" y="157544"/>
                  </a:moveTo>
                  <a:lnTo>
                    <a:pt x="157543" y="15754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8" y="53626"/>
                    <a:pt x="30289" y="73057"/>
                  </a:cubicBezTo>
                  <a:lnTo>
                    <a:pt x="84582" y="127349"/>
                  </a:lnTo>
                  <a:cubicBezTo>
                    <a:pt x="103917" y="146685"/>
                    <a:pt x="130111" y="157544"/>
                    <a:pt x="157543" y="15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B609BF04-34AA-49CC-9E1F-AA84321BBDC6}"/>
                </a:ext>
              </a:extLst>
            </p:cNvPr>
            <p:cNvSpPr/>
            <p:nvPr/>
          </p:nvSpPr>
          <p:spPr>
            <a:xfrm>
              <a:off x="8796916" y="1200150"/>
              <a:ext cx="458620" cy="458620"/>
            </a:xfrm>
            <a:custGeom>
              <a:avLst/>
              <a:gdLst>
                <a:gd name="connsiteX0" fmla="*/ 458621 w 458620"/>
                <a:gd name="connsiteY0" fmla="*/ 422720 h 458620"/>
                <a:gd name="connsiteX1" fmla="*/ 458621 w 458620"/>
                <a:gd name="connsiteY1" fmla="*/ 35814 h 458620"/>
                <a:gd name="connsiteX2" fmla="*/ 422807 w 458620"/>
                <a:gd name="connsiteY2" fmla="*/ 0 h 458620"/>
                <a:gd name="connsiteX3" fmla="*/ 35901 w 458620"/>
                <a:gd name="connsiteY3" fmla="*/ 0 h 458620"/>
                <a:gd name="connsiteX4" fmla="*/ 10564 w 458620"/>
                <a:gd name="connsiteY4" fmla="*/ 61151 h 458620"/>
                <a:gd name="connsiteX5" fmla="*/ 397470 w 458620"/>
                <a:gd name="connsiteY5" fmla="*/ 448056 h 458620"/>
                <a:gd name="connsiteX6" fmla="*/ 458621 w 458620"/>
                <a:gd name="connsiteY6" fmla="*/ 42272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620" h="458620">
                  <a:moveTo>
                    <a:pt x="458621" y="422720"/>
                  </a:moveTo>
                  <a:lnTo>
                    <a:pt x="458621" y="35814"/>
                  </a:lnTo>
                  <a:cubicBezTo>
                    <a:pt x="458621" y="16002"/>
                    <a:pt x="442619" y="0"/>
                    <a:pt x="422807" y="0"/>
                  </a:cubicBezTo>
                  <a:lnTo>
                    <a:pt x="35901" y="0"/>
                  </a:lnTo>
                  <a:cubicBezTo>
                    <a:pt x="3992" y="0"/>
                    <a:pt x="-12010" y="38576"/>
                    <a:pt x="10564" y="61151"/>
                  </a:cubicBezTo>
                  <a:lnTo>
                    <a:pt x="397470" y="448056"/>
                  </a:lnTo>
                  <a:cubicBezTo>
                    <a:pt x="420044" y="470630"/>
                    <a:pt x="458621" y="454628"/>
                    <a:pt x="458621" y="42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65A95C1E-6278-4A9A-91A2-88AEBECAC03E}"/>
                </a:ext>
              </a:extLst>
            </p:cNvPr>
            <p:cNvSpPr/>
            <p:nvPr/>
          </p:nvSpPr>
          <p:spPr>
            <a:xfrm>
              <a:off x="10052684" y="1200150"/>
              <a:ext cx="458819" cy="458628"/>
            </a:xfrm>
            <a:custGeom>
              <a:avLst/>
              <a:gdLst>
                <a:gd name="connsiteX0" fmla="*/ 0 w 458819"/>
                <a:gd name="connsiteY0" fmla="*/ 191 h 458628"/>
                <a:gd name="connsiteX1" fmla="*/ 0 w 458819"/>
                <a:gd name="connsiteY1" fmla="*/ 191 h 458628"/>
                <a:gd name="connsiteX2" fmla="*/ 30003 w 458819"/>
                <a:gd name="connsiteY2" fmla="*/ 72676 h 458628"/>
                <a:gd name="connsiteX3" fmla="*/ 386048 w 458819"/>
                <a:gd name="connsiteY3" fmla="*/ 428625 h 458628"/>
                <a:gd name="connsiteX4" fmla="*/ 458533 w 458819"/>
                <a:gd name="connsiteY4" fmla="*/ 458629 h 458628"/>
                <a:gd name="connsiteX5" fmla="*/ 458819 w 458819"/>
                <a:gd name="connsiteY5" fmla="*/ 458629 h 458628"/>
                <a:gd name="connsiteX6" fmla="*/ 458819 w 458819"/>
                <a:gd name="connsiteY6" fmla="*/ 458534 h 458628"/>
                <a:gd name="connsiteX7" fmla="*/ 190 w 458819"/>
                <a:gd name="connsiteY7" fmla="*/ 0 h 458628"/>
                <a:gd name="connsiteX8" fmla="*/ 0 w 458819"/>
                <a:gd name="connsiteY8" fmla="*/ 191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819" h="458628">
                  <a:moveTo>
                    <a:pt x="0" y="191"/>
                  </a:moveTo>
                  <a:lnTo>
                    <a:pt x="0" y="191"/>
                  </a:lnTo>
                  <a:cubicBezTo>
                    <a:pt x="0" y="27337"/>
                    <a:pt x="10763" y="53435"/>
                    <a:pt x="30003" y="72676"/>
                  </a:cubicBezTo>
                  <a:lnTo>
                    <a:pt x="386048" y="428625"/>
                  </a:lnTo>
                  <a:cubicBezTo>
                    <a:pt x="405289" y="447866"/>
                    <a:pt x="431292" y="458629"/>
                    <a:pt x="458533" y="458629"/>
                  </a:cubicBezTo>
                  <a:lnTo>
                    <a:pt x="458819" y="458629"/>
                  </a:lnTo>
                  <a:lnTo>
                    <a:pt x="458819" y="458534"/>
                  </a:lnTo>
                  <a:lnTo>
                    <a:pt x="190" y="0"/>
                  </a:lnTo>
                  <a:lnTo>
                    <a:pt x="0" y="1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68BB9918-2C87-4E0A-84FF-0DF01F439C77}"/>
                </a:ext>
              </a:extLst>
            </p:cNvPr>
            <p:cNvSpPr/>
            <p:nvPr/>
          </p:nvSpPr>
          <p:spPr>
            <a:xfrm>
              <a:off x="10052684" y="1350645"/>
              <a:ext cx="308228" cy="308133"/>
            </a:xfrm>
            <a:custGeom>
              <a:avLst/>
              <a:gdLst>
                <a:gd name="connsiteX0" fmla="*/ 308229 w 308228"/>
                <a:gd name="connsiteY0" fmla="*/ 308134 h 308133"/>
                <a:gd name="connsiteX1" fmla="*/ 308229 w 308228"/>
                <a:gd name="connsiteY1" fmla="*/ 308134 h 308133"/>
                <a:gd name="connsiteX2" fmla="*/ 0 w 308228"/>
                <a:gd name="connsiteY2" fmla="*/ 0 h 308133"/>
                <a:gd name="connsiteX3" fmla="*/ 0 w 308228"/>
                <a:gd name="connsiteY3" fmla="*/ 0 h 308133"/>
                <a:gd name="connsiteX4" fmla="*/ 30289 w 308228"/>
                <a:gd name="connsiteY4" fmla="*/ 73057 h 308133"/>
                <a:gd name="connsiteX5" fmla="*/ 235172 w 308228"/>
                <a:gd name="connsiteY5" fmla="*/ 277940 h 308133"/>
                <a:gd name="connsiteX6" fmla="*/ 308229 w 308228"/>
                <a:gd name="connsiteY6" fmla="*/ 308134 h 3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28" h="308133">
                  <a:moveTo>
                    <a:pt x="308229" y="308134"/>
                  </a:moveTo>
                  <a:lnTo>
                    <a:pt x="308229" y="30813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8" y="53626"/>
                    <a:pt x="30289" y="73057"/>
                  </a:cubicBezTo>
                  <a:lnTo>
                    <a:pt x="235172" y="277940"/>
                  </a:lnTo>
                  <a:cubicBezTo>
                    <a:pt x="254508" y="297275"/>
                    <a:pt x="280797" y="308134"/>
                    <a:pt x="308229" y="308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0692AC81-A1DA-4AB3-A8E1-1A67D0D53A11}"/>
                </a:ext>
              </a:extLst>
            </p:cNvPr>
            <p:cNvSpPr/>
            <p:nvPr/>
          </p:nvSpPr>
          <p:spPr>
            <a:xfrm>
              <a:off x="10052684" y="1501235"/>
              <a:ext cx="157543" cy="157543"/>
            </a:xfrm>
            <a:custGeom>
              <a:avLst/>
              <a:gdLst>
                <a:gd name="connsiteX0" fmla="*/ 157543 w 157543"/>
                <a:gd name="connsiteY0" fmla="*/ 157544 h 157543"/>
                <a:gd name="connsiteX1" fmla="*/ 157543 w 157543"/>
                <a:gd name="connsiteY1" fmla="*/ 157544 h 157543"/>
                <a:gd name="connsiteX2" fmla="*/ 0 w 157543"/>
                <a:gd name="connsiteY2" fmla="*/ 0 h 157543"/>
                <a:gd name="connsiteX3" fmla="*/ 0 w 157543"/>
                <a:gd name="connsiteY3" fmla="*/ 0 h 157543"/>
                <a:gd name="connsiteX4" fmla="*/ 30289 w 157543"/>
                <a:gd name="connsiteY4" fmla="*/ 73057 h 157543"/>
                <a:gd name="connsiteX5" fmla="*/ 84582 w 157543"/>
                <a:gd name="connsiteY5" fmla="*/ 127349 h 157543"/>
                <a:gd name="connsiteX6" fmla="*/ 157543 w 157543"/>
                <a:gd name="connsiteY6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43" h="157543">
                  <a:moveTo>
                    <a:pt x="157543" y="157544"/>
                  </a:moveTo>
                  <a:lnTo>
                    <a:pt x="157543" y="157544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7432"/>
                    <a:pt x="10858" y="53626"/>
                    <a:pt x="30289" y="73057"/>
                  </a:cubicBezTo>
                  <a:lnTo>
                    <a:pt x="84582" y="127349"/>
                  </a:lnTo>
                  <a:cubicBezTo>
                    <a:pt x="103917" y="146685"/>
                    <a:pt x="130207" y="157544"/>
                    <a:pt x="157543" y="15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50CACC93-E7D9-42DB-BC50-648B1CD16473}"/>
                </a:ext>
              </a:extLst>
            </p:cNvPr>
            <p:cNvSpPr/>
            <p:nvPr/>
          </p:nvSpPr>
          <p:spPr>
            <a:xfrm>
              <a:off x="9509005" y="1200150"/>
              <a:ext cx="458620" cy="458620"/>
            </a:xfrm>
            <a:custGeom>
              <a:avLst/>
              <a:gdLst>
                <a:gd name="connsiteX0" fmla="*/ 458620 w 458620"/>
                <a:gd name="connsiteY0" fmla="*/ 422720 h 458620"/>
                <a:gd name="connsiteX1" fmla="*/ 458620 w 458620"/>
                <a:gd name="connsiteY1" fmla="*/ 35814 h 458620"/>
                <a:gd name="connsiteX2" fmla="*/ 422807 w 458620"/>
                <a:gd name="connsiteY2" fmla="*/ 0 h 458620"/>
                <a:gd name="connsiteX3" fmla="*/ 35901 w 458620"/>
                <a:gd name="connsiteY3" fmla="*/ 0 h 458620"/>
                <a:gd name="connsiteX4" fmla="*/ 10564 w 458620"/>
                <a:gd name="connsiteY4" fmla="*/ 61151 h 458620"/>
                <a:gd name="connsiteX5" fmla="*/ 397470 w 458620"/>
                <a:gd name="connsiteY5" fmla="*/ 448056 h 458620"/>
                <a:gd name="connsiteX6" fmla="*/ 458620 w 458620"/>
                <a:gd name="connsiteY6" fmla="*/ 42272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620" h="458620">
                  <a:moveTo>
                    <a:pt x="458620" y="422720"/>
                  </a:moveTo>
                  <a:lnTo>
                    <a:pt x="458620" y="35814"/>
                  </a:lnTo>
                  <a:cubicBezTo>
                    <a:pt x="458620" y="16002"/>
                    <a:pt x="442618" y="0"/>
                    <a:pt x="422807" y="0"/>
                  </a:cubicBezTo>
                  <a:lnTo>
                    <a:pt x="35901" y="0"/>
                  </a:lnTo>
                  <a:cubicBezTo>
                    <a:pt x="3992" y="0"/>
                    <a:pt x="-12010" y="38576"/>
                    <a:pt x="10564" y="61151"/>
                  </a:cubicBezTo>
                  <a:lnTo>
                    <a:pt x="397470" y="448056"/>
                  </a:lnTo>
                  <a:cubicBezTo>
                    <a:pt x="420044" y="470630"/>
                    <a:pt x="458620" y="454628"/>
                    <a:pt x="458620" y="42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A9D4B026-1046-430F-A69E-21DA5AFF647E}"/>
                </a:ext>
              </a:extLst>
            </p:cNvPr>
            <p:cNvSpPr/>
            <p:nvPr/>
          </p:nvSpPr>
          <p:spPr>
            <a:xfrm>
              <a:off x="10220999" y="1200150"/>
              <a:ext cx="458620" cy="458620"/>
            </a:xfrm>
            <a:custGeom>
              <a:avLst/>
              <a:gdLst>
                <a:gd name="connsiteX0" fmla="*/ 458620 w 458620"/>
                <a:gd name="connsiteY0" fmla="*/ 422720 h 458620"/>
                <a:gd name="connsiteX1" fmla="*/ 458620 w 458620"/>
                <a:gd name="connsiteY1" fmla="*/ 35814 h 458620"/>
                <a:gd name="connsiteX2" fmla="*/ 422807 w 458620"/>
                <a:gd name="connsiteY2" fmla="*/ 0 h 458620"/>
                <a:gd name="connsiteX3" fmla="*/ 35901 w 458620"/>
                <a:gd name="connsiteY3" fmla="*/ 0 h 458620"/>
                <a:gd name="connsiteX4" fmla="*/ 10564 w 458620"/>
                <a:gd name="connsiteY4" fmla="*/ 61151 h 458620"/>
                <a:gd name="connsiteX5" fmla="*/ 397470 w 458620"/>
                <a:gd name="connsiteY5" fmla="*/ 448056 h 458620"/>
                <a:gd name="connsiteX6" fmla="*/ 458620 w 458620"/>
                <a:gd name="connsiteY6" fmla="*/ 422720 h 45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620" h="458620">
                  <a:moveTo>
                    <a:pt x="458620" y="422720"/>
                  </a:moveTo>
                  <a:lnTo>
                    <a:pt x="458620" y="35814"/>
                  </a:lnTo>
                  <a:cubicBezTo>
                    <a:pt x="458620" y="16002"/>
                    <a:pt x="442618" y="0"/>
                    <a:pt x="422807" y="0"/>
                  </a:cubicBezTo>
                  <a:lnTo>
                    <a:pt x="35901" y="0"/>
                  </a:lnTo>
                  <a:cubicBezTo>
                    <a:pt x="3992" y="0"/>
                    <a:pt x="-12010" y="38576"/>
                    <a:pt x="10564" y="61151"/>
                  </a:cubicBezTo>
                  <a:lnTo>
                    <a:pt x="397470" y="448056"/>
                  </a:lnTo>
                  <a:cubicBezTo>
                    <a:pt x="420044" y="470630"/>
                    <a:pt x="458620" y="454628"/>
                    <a:pt x="458620" y="42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334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AC344-A2A4-41B3-9F8E-B5A47EBD63EF}"/>
              </a:ext>
            </a:extLst>
          </p:cNvPr>
          <p:cNvSpPr/>
          <p:nvPr/>
        </p:nvSpPr>
        <p:spPr>
          <a:xfrm>
            <a:off x="0" y="809011"/>
            <a:ext cx="1356931" cy="95250"/>
          </a:xfrm>
          <a:custGeom>
            <a:avLst/>
            <a:gdLst>
              <a:gd name="connsiteX0" fmla="*/ 0 w 1356931"/>
              <a:gd name="connsiteY0" fmla="*/ 0 h 95250"/>
              <a:gd name="connsiteX1" fmla="*/ 1356932 w 1356931"/>
              <a:gd name="connsiteY1" fmla="*/ 0 h 95250"/>
              <a:gd name="connsiteX2" fmla="*/ 1356932 w 1356931"/>
              <a:gd name="connsiteY2" fmla="*/ 95250 h 95250"/>
              <a:gd name="connsiteX3" fmla="*/ 0 w 1356931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31" h="95250">
                <a:moveTo>
                  <a:pt x="0" y="0"/>
                </a:moveTo>
                <a:lnTo>
                  <a:pt x="1356932" y="0"/>
                </a:lnTo>
                <a:lnTo>
                  <a:pt x="1356932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F7C4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B5852-7E7A-4244-B268-D8E69D962F76}"/>
              </a:ext>
            </a:extLst>
          </p:cNvPr>
          <p:cNvSpPr txBox="1"/>
          <p:nvPr/>
        </p:nvSpPr>
        <p:spPr>
          <a:xfrm>
            <a:off x="170957" y="203168"/>
            <a:ext cx="1021995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rgbClr val="141A26"/>
                </a:solidFill>
                <a:latin typeface="Montserrat"/>
              </a:rPr>
              <a:t>Poll Question</a:t>
            </a:r>
            <a:endParaRPr lang="en-US" sz="2400" b="1">
              <a:solidFill>
                <a:srgbClr val="141A26"/>
              </a:solidFill>
              <a:latin typeface="Montserrat" panose="02000505000000020004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2C26D3-2723-FD48-4932-1C64C7285536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AD4E542-A4E6-8B3F-65A6-566AF41239A9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9" name="Picture 18" descr="Text&#10;&#10;Description automatically generated">
              <a:extLst>
                <a:ext uri="{FF2B5EF4-FFF2-40B4-BE49-F238E27FC236}">
                  <a16:creationId xmlns:a16="http://schemas.microsoft.com/office/drawing/2014/main" id="{3BA26D5D-F42B-8128-9AF2-E9B3D231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65879-BA2C-CEE7-331B-46850713F0C8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3573257-B22E-E200-F7FF-3D2704452D9B}"/>
              </a:ext>
            </a:extLst>
          </p:cNvPr>
          <p:cNvGrpSpPr/>
          <p:nvPr/>
        </p:nvGrpSpPr>
        <p:grpSpPr>
          <a:xfrm>
            <a:off x="1356931" y="1539574"/>
            <a:ext cx="9494907" cy="4415353"/>
            <a:chOff x="1356931" y="1419860"/>
            <a:chExt cx="9494907" cy="441535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D041601-6890-56BF-A291-53BBFBCFA80F}"/>
                </a:ext>
              </a:extLst>
            </p:cNvPr>
            <p:cNvSpPr txBox="1"/>
            <p:nvPr/>
          </p:nvSpPr>
          <p:spPr>
            <a:xfrm>
              <a:off x="1356931" y="1884773"/>
              <a:ext cx="7372350" cy="395044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342900" indent="-342900">
                <a:lnSpc>
                  <a:spcPct val="200000"/>
                </a:lnSpc>
                <a:buBlip>
                  <a:blip r:embed="rId4"/>
                </a:buBlip>
              </a:pPr>
              <a:r>
                <a:rPr lang="en-US" sz="2200" dirty="0" err="1">
                  <a:latin typeface="Montserrat "/>
                </a:rPr>
                <a:t>inspectX</a:t>
              </a:r>
              <a:endParaRPr lang="en-US" sz="2200" dirty="0">
                <a:latin typeface="Montserrat "/>
              </a:endParaRPr>
            </a:p>
            <a:p>
              <a:pPr marL="342900" indent="-342900">
                <a:lnSpc>
                  <a:spcPct val="200000"/>
                </a:lnSpc>
                <a:buBlip>
                  <a:blip r:embed="rId4"/>
                </a:buBlip>
              </a:pPr>
              <a:r>
                <a:rPr lang="en-US" sz="2200" dirty="0">
                  <a:latin typeface="Montserrat "/>
                </a:rPr>
                <a:t>Excel</a:t>
              </a:r>
            </a:p>
            <a:p>
              <a:pPr marL="342900" indent="-342900">
                <a:lnSpc>
                  <a:spcPct val="200000"/>
                </a:lnSpc>
                <a:buBlip>
                  <a:blip r:embed="rId4"/>
                </a:buBlip>
              </a:pPr>
              <a:r>
                <a:rPr lang="en-US" sz="2200" dirty="0">
                  <a:latin typeface="Montserrat "/>
                </a:rPr>
                <a:t>Access</a:t>
              </a:r>
            </a:p>
            <a:p>
              <a:pPr marL="342900" indent="-342900">
                <a:lnSpc>
                  <a:spcPct val="200000"/>
                </a:lnSpc>
                <a:buBlip>
                  <a:blip r:embed="rId4"/>
                </a:buBlip>
              </a:pPr>
              <a:r>
                <a:rPr lang="en-US" sz="2200" dirty="0">
                  <a:latin typeface="Montserrat "/>
                </a:rPr>
                <a:t>In-house software</a:t>
              </a:r>
            </a:p>
            <a:p>
              <a:pPr marL="342900" indent="-342900">
                <a:lnSpc>
                  <a:spcPct val="200000"/>
                </a:lnSpc>
                <a:buBlip>
                  <a:blip r:embed="rId4"/>
                </a:buBlip>
              </a:pPr>
              <a:r>
                <a:rPr lang="en-US" sz="2200" dirty="0">
                  <a:latin typeface="Montserrat "/>
                </a:rPr>
                <a:t>Have not started</a:t>
              </a:r>
            </a:p>
            <a:p>
              <a:pPr marL="342900" indent="-342900">
                <a:lnSpc>
                  <a:spcPct val="200000"/>
                </a:lnSpc>
                <a:buBlip>
                  <a:blip r:embed="rId4"/>
                </a:buBlip>
              </a:pPr>
              <a:endParaRPr lang="en-US" dirty="0">
                <a:latin typeface="Montserrat 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B1485D1-7717-A0FF-3CB9-C2A82BCFD45D}"/>
                </a:ext>
              </a:extLst>
            </p:cNvPr>
            <p:cNvSpPr txBox="1"/>
            <p:nvPr/>
          </p:nvSpPr>
          <p:spPr>
            <a:xfrm>
              <a:off x="1356931" y="1419860"/>
              <a:ext cx="9494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107ABF"/>
                  </a:solidFill>
                  <a:latin typeface="Montserrat Medium" pitchFamily="2" charset="0"/>
                </a:rPr>
                <a:t>What method are you using to collect and store SNBI data?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324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660E7D3-96B3-4E5E-B9DE-72658AFF4F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5221"/>
          <a:stretch/>
        </p:blipFill>
        <p:spPr>
          <a:xfrm>
            <a:off x="0" y="11575"/>
            <a:ext cx="12192000" cy="22128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5CD668-9FF6-44AB-8F49-2E4F8C499119}"/>
              </a:ext>
            </a:extLst>
          </p:cNvPr>
          <p:cNvSpPr txBox="1"/>
          <p:nvPr/>
        </p:nvSpPr>
        <p:spPr>
          <a:xfrm>
            <a:off x="1778613" y="3838490"/>
            <a:ext cx="8634774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3600" b="1" dirty="0">
                <a:solidFill>
                  <a:srgbClr val="107ABF"/>
                </a:solidFill>
                <a:latin typeface="Montserrat" panose="02000505000000020004" pitchFamily="2" charset="0"/>
              </a:rPr>
              <a:t>SNBI Transition Challenges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97D1FA-68B5-FB90-412D-B9C06BFB6B86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B45D078-5881-FA3C-A394-10DD88271E3D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114012D6-E167-96E7-EF97-32AD642E4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65A26FB-F5B7-6726-D607-C726B9E6878D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842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9462C-FD1B-399E-7B22-C89CC9B75B13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6DE9D5-8EDB-8F40-08A4-5B9A20AE1EAC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F1A4A5A1-43B2-6196-F209-71DE4FA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6D5488-9178-FDF7-9FFE-C467F03BEECB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AC344-A2A4-41B3-9F8E-B5A47EBD63EF}"/>
              </a:ext>
            </a:extLst>
          </p:cNvPr>
          <p:cNvSpPr/>
          <p:nvPr/>
        </p:nvSpPr>
        <p:spPr>
          <a:xfrm>
            <a:off x="0" y="809011"/>
            <a:ext cx="1356931" cy="95250"/>
          </a:xfrm>
          <a:custGeom>
            <a:avLst/>
            <a:gdLst>
              <a:gd name="connsiteX0" fmla="*/ 0 w 1356931"/>
              <a:gd name="connsiteY0" fmla="*/ 0 h 95250"/>
              <a:gd name="connsiteX1" fmla="*/ 1356932 w 1356931"/>
              <a:gd name="connsiteY1" fmla="*/ 0 h 95250"/>
              <a:gd name="connsiteX2" fmla="*/ 1356932 w 1356931"/>
              <a:gd name="connsiteY2" fmla="*/ 95250 h 95250"/>
              <a:gd name="connsiteX3" fmla="*/ 0 w 1356931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31" h="95250">
                <a:moveTo>
                  <a:pt x="0" y="0"/>
                </a:moveTo>
                <a:lnTo>
                  <a:pt x="1356932" y="0"/>
                </a:lnTo>
                <a:lnTo>
                  <a:pt x="1356932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F7C4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B5852-7E7A-4244-B268-D8E69D962F76}"/>
              </a:ext>
            </a:extLst>
          </p:cNvPr>
          <p:cNvSpPr txBox="1"/>
          <p:nvPr/>
        </p:nvSpPr>
        <p:spPr>
          <a:xfrm>
            <a:off x="170957" y="203168"/>
            <a:ext cx="1021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1A26"/>
                </a:solidFill>
                <a:latin typeface="Montserrat" panose="02000505000000020004" pitchFamily="2" charset="0"/>
              </a:rPr>
              <a:t>Software Challenges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D6FBC-B06D-0B34-03EA-4D4FE3857FF0}"/>
              </a:ext>
            </a:extLst>
          </p:cNvPr>
          <p:cNvSpPr txBox="1"/>
          <p:nvPr/>
        </p:nvSpPr>
        <p:spPr>
          <a:xfrm>
            <a:off x="1356931" y="1571976"/>
            <a:ext cx="9758551" cy="4350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dirty="0">
                <a:solidFill>
                  <a:srgbClr val="107ABF"/>
                </a:solidFill>
                <a:latin typeface="Montserrat Medium" pitchFamily="2" charset="0"/>
              </a:rPr>
              <a:t>The new regulation can be a huge burden on all software in the market</a:t>
            </a:r>
            <a:br>
              <a:rPr lang="en-US" sz="2200" b="1" dirty="0"/>
            </a:br>
            <a:endParaRPr lang="en-US" sz="2200" b="1" dirty="0"/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AASHTO </a:t>
            </a:r>
            <a:r>
              <a:rPr lang="en-US" dirty="0" err="1"/>
              <a:t>BrM</a:t>
            </a:r>
            <a:r>
              <a:rPr lang="en-US" dirty="0"/>
              <a:t> – Version 7.0 is being delayed to mid 2023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Users who did not pay $500k will get access a year later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AssetWise – Planning for early 2024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 err="1"/>
              <a:t>inspectX</a:t>
            </a:r>
            <a:r>
              <a:rPr lang="en-US" dirty="0"/>
              <a:t> – Had to completely rebuild the software and has been SNBI ready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In-house software – Require significant development resources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Many agencies still do not have a platform to collect and store the new SNBI data</a:t>
            </a:r>
          </a:p>
        </p:txBody>
      </p:sp>
    </p:spTree>
    <p:extLst>
      <p:ext uri="{BB962C8B-B14F-4D97-AF65-F5344CB8AC3E}">
        <p14:creationId xmlns:p14="http://schemas.microsoft.com/office/powerpoint/2010/main" val="247180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9462C-FD1B-399E-7B22-C89CC9B75B13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6DE9D5-8EDB-8F40-08A4-5B9A20AE1EAC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F1A4A5A1-43B2-6196-F209-71DE4FA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6D5488-9178-FDF7-9FFE-C467F03BEECB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AC344-A2A4-41B3-9F8E-B5A47EBD63EF}"/>
              </a:ext>
            </a:extLst>
          </p:cNvPr>
          <p:cNvSpPr/>
          <p:nvPr/>
        </p:nvSpPr>
        <p:spPr>
          <a:xfrm>
            <a:off x="0" y="809011"/>
            <a:ext cx="1356931" cy="95250"/>
          </a:xfrm>
          <a:custGeom>
            <a:avLst/>
            <a:gdLst>
              <a:gd name="connsiteX0" fmla="*/ 0 w 1356931"/>
              <a:gd name="connsiteY0" fmla="*/ 0 h 95250"/>
              <a:gd name="connsiteX1" fmla="*/ 1356932 w 1356931"/>
              <a:gd name="connsiteY1" fmla="*/ 0 h 95250"/>
              <a:gd name="connsiteX2" fmla="*/ 1356932 w 1356931"/>
              <a:gd name="connsiteY2" fmla="*/ 95250 h 95250"/>
              <a:gd name="connsiteX3" fmla="*/ 0 w 1356931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31" h="95250">
                <a:moveTo>
                  <a:pt x="0" y="0"/>
                </a:moveTo>
                <a:lnTo>
                  <a:pt x="1356932" y="0"/>
                </a:lnTo>
                <a:lnTo>
                  <a:pt x="1356932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F7C4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B5852-7E7A-4244-B268-D8E69D962F76}"/>
              </a:ext>
            </a:extLst>
          </p:cNvPr>
          <p:cNvSpPr txBox="1"/>
          <p:nvPr/>
        </p:nvSpPr>
        <p:spPr>
          <a:xfrm>
            <a:off x="170957" y="203168"/>
            <a:ext cx="1021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1A26"/>
                </a:solidFill>
                <a:latin typeface="Montserrat" panose="02000505000000020004" pitchFamily="2" charset="0"/>
              </a:rPr>
              <a:t>Excel/Access Limitations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D6FBC-B06D-0B34-03EA-4D4FE3857FF0}"/>
              </a:ext>
            </a:extLst>
          </p:cNvPr>
          <p:cNvSpPr txBox="1"/>
          <p:nvPr/>
        </p:nvSpPr>
        <p:spPr>
          <a:xfrm>
            <a:off x="1356931" y="1294977"/>
            <a:ext cx="9901619" cy="4904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dirty="0">
                <a:solidFill>
                  <a:srgbClr val="107ABF"/>
                </a:solidFill>
                <a:latin typeface="Montserrat Medium" pitchFamily="2" charset="0"/>
                <a:cs typeface="Calibri" panose="020F0502020204030204" pitchFamily="34" charset="0"/>
              </a:rPr>
              <a:t>Some agencies are resorting to Excel/Access for SNBI data collection, but this has its limitations:</a:t>
            </a:r>
            <a:br>
              <a:rPr lang="en-US" sz="2200" b="1" dirty="0">
                <a:cs typeface="Calibri" panose="020F0502020204030204" pitchFamily="34" charset="0"/>
              </a:rPr>
            </a:br>
            <a:endParaRPr lang="en-US" sz="2200" b="1" dirty="0">
              <a:cs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Performance Issues – Speed degrades as data size increases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Lack of Data Structure – Not meant to handle many-to-one data (</a:t>
            </a:r>
            <a:r>
              <a:rPr lang="en-US" dirty="0" err="1"/>
              <a:t>ie</a:t>
            </a:r>
            <a:r>
              <a:rPr lang="en-US" dirty="0"/>
              <a:t>. Features)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Lack of Data Integrity – Allow data input in a free-form manner, prone to errors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Limited Collaboration – Challenging when multiple users need to access simultaneously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Data Loss – Prone to overwriting and deletion of data</a:t>
            </a:r>
          </a:p>
          <a:p>
            <a:pPr marL="342900" indent="-342900">
              <a:lnSpc>
                <a:spcPct val="200000"/>
              </a:lnSpc>
              <a:buBlip>
                <a:blip r:embed="rId4"/>
              </a:buBlip>
            </a:pPr>
            <a:r>
              <a:rPr lang="en-US" dirty="0"/>
              <a:t>Lack of Data Versioning – Difficult to know who changed what</a:t>
            </a:r>
          </a:p>
        </p:txBody>
      </p:sp>
    </p:spTree>
    <p:extLst>
      <p:ext uri="{BB962C8B-B14F-4D97-AF65-F5344CB8AC3E}">
        <p14:creationId xmlns:p14="http://schemas.microsoft.com/office/powerpoint/2010/main" val="2199736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9462C-FD1B-399E-7B22-C89CC9B75B13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6DE9D5-8EDB-8F40-08A4-5B9A20AE1EAC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F1A4A5A1-43B2-6196-F209-71DE4FA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6D5488-9178-FDF7-9FFE-C467F03BEECB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AC344-A2A4-41B3-9F8E-B5A47EBD63EF}"/>
              </a:ext>
            </a:extLst>
          </p:cNvPr>
          <p:cNvSpPr/>
          <p:nvPr/>
        </p:nvSpPr>
        <p:spPr>
          <a:xfrm>
            <a:off x="0" y="809011"/>
            <a:ext cx="1356931" cy="95250"/>
          </a:xfrm>
          <a:custGeom>
            <a:avLst/>
            <a:gdLst>
              <a:gd name="connsiteX0" fmla="*/ 0 w 1356931"/>
              <a:gd name="connsiteY0" fmla="*/ 0 h 95250"/>
              <a:gd name="connsiteX1" fmla="*/ 1356932 w 1356931"/>
              <a:gd name="connsiteY1" fmla="*/ 0 h 95250"/>
              <a:gd name="connsiteX2" fmla="*/ 1356932 w 1356931"/>
              <a:gd name="connsiteY2" fmla="*/ 95250 h 95250"/>
              <a:gd name="connsiteX3" fmla="*/ 0 w 1356931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31" h="95250">
                <a:moveTo>
                  <a:pt x="0" y="0"/>
                </a:moveTo>
                <a:lnTo>
                  <a:pt x="1356932" y="0"/>
                </a:lnTo>
                <a:lnTo>
                  <a:pt x="1356932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F7C4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B5852-7E7A-4244-B268-D8E69D962F76}"/>
              </a:ext>
            </a:extLst>
          </p:cNvPr>
          <p:cNvSpPr txBox="1"/>
          <p:nvPr/>
        </p:nvSpPr>
        <p:spPr>
          <a:xfrm>
            <a:off x="170957" y="203168"/>
            <a:ext cx="1021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1A26"/>
                </a:solidFill>
                <a:latin typeface="Montserrat" panose="02000505000000020004" pitchFamily="2" charset="0"/>
              </a:rPr>
              <a:t>Increase in Cost and Labor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D6FBC-B06D-0B34-03EA-4D4FE3857FF0}"/>
              </a:ext>
            </a:extLst>
          </p:cNvPr>
          <p:cNvSpPr txBox="1"/>
          <p:nvPr/>
        </p:nvSpPr>
        <p:spPr>
          <a:xfrm>
            <a:off x="1356931" y="1735031"/>
            <a:ext cx="9577769" cy="37850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4"/>
              </a:buBlip>
            </a:pPr>
            <a:r>
              <a:rPr lang="en-US" dirty="0"/>
              <a:t>Many agencies are experiencing high turnover in inspection staff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Retirement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Hired by consultants</a:t>
            </a:r>
          </a:p>
          <a:p>
            <a:pPr marL="342900" indent="-342900">
              <a:lnSpc>
                <a:spcPct val="150000"/>
              </a:lnSpc>
              <a:buBlip>
                <a:blip r:embed="rId4"/>
              </a:buBlip>
            </a:pPr>
            <a:r>
              <a:rPr lang="en-US" dirty="0"/>
              <a:t>Significant increase in time and cost for SNBI data collection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81 fields with no transition and partial transition</a:t>
            </a:r>
          </a:p>
          <a:p>
            <a:pPr marL="342900" indent="-342900">
              <a:lnSpc>
                <a:spcPct val="150000"/>
              </a:lnSpc>
              <a:buBlip>
                <a:blip r:embed="rId4"/>
              </a:buBlip>
            </a:pPr>
            <a:r>
              <a:rPr lang="en-US" dirty="0">
                <a:ea typeface="+mn-lt"/>
                <a:cs typeface="+mn-lt"/>
              </a:rPr>
              <a:t>Implementation cost comments from NPRM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1 hr. to 10 hrs. per bridge 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$200k to $18m per inventory</a:t>
            </a:r>
          </a:p>
          <a:p>
            <a:pPr marL="342900" indent="-342900">
              <a:lnSpc>
                <a:spcPct val="150000"/>
              </a:lnSpc>
              <a:buBlip>
                <a:blip r:embed="rId4"/>
              </a:buBlip>
            </a:pPr>
            <a:r>
              <a:rPr lang="en-US" dirty="0"/>
              <a:t>Some agencies are hiring consultants to do bulk of the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428000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9462C-FD1B-399E-7B22-C89CC9B75B13}"/>
              </a:ext>
            </a:extLst>
          </p:cNvPr>
          <p:cNvGrpSpPr/>
          <p:nvPr/>
        </p:nvGrpSpPr>
        <p:grpSpPr>
          <a:xfrm>
            <a:off x="0" y="6401278"/>
            <a:ext cx="12194219" cy="304775"/>
            <a:chOff x="0" y="6172638"/>
            <a:chExt cx="12194219" cy="304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6DE9D5-8EDB-8F40-08A4-5B9A20AE1EAC}"/>
                </a:ext>
              </a:extLst>
            </p:cNvPr>
            <p:cNvSpPr/>
            <p:nvPr/>
          </p:nvSpPr>
          <p:spPr>
            <a:xfrm flipV="1">
              <a:off x="0" y="6361601"/>
              <a:ext cx="9758551" cy="36576"/>
            </a:xfrm>
            <a:custGeom>
              <a:avLst/>
              <a:gdLst>
                <a:gd name="connsiteX0" fmla="*/ 0 w 9428988"/>
                <a:gd name="connsiteY0" fmla="*/ 0 h 38100"/>
                <a:gd name="connsiteX1" fmla="*/ 9428988 w 9428988"/>
                <a:gd name="connsiteY1" fmla="*/ 0 h 38100"/>
                <a:gd name="connsiteX2" fmla="*/ 9428988 w 9428988"/>
                <a:gd name="connsiteY2" fmla="*/ 38100 h 38100"/>
                <a:gd name="connsiteX3" fmla="*/ 0 w 9428988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988" h="38100">
                  <a:moveTo>
                    <a:pt x="0" y="0"/>
                  </a:moveTo>
                  <a:lnTo>
                    <a:pt x="9428988" y="0"/>
                  </a:lnTo>
                  <a:lnTo>
                    <a:pt x="9428988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F1A4A5A1-43B2-6196-F209-71DE4FA2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570" y="6172638"/>
              <a:ext cx="1737216" cy="304775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6D5488-9178-FDF7-9FFE-C467F03BEECB}"/>
                </a:ext>
              </a:extLst>
            </p:cNvPr>
            <p:cNvSpPr/>
            <p:nvPr/>
          </p:nvSpPr>
          <p:spPr>
            <a:xfrm>
              <a:off x="11935806" y="6325027"/>
              <a:ext cx="258413" cy="38100"/>
            </a:xfrm>
            <a:custGeom>
              <a:avLst/>
              <a:gdLst>
                <a:gd name="connsiteX0" fmla="*/ 0 w 258413"/>
                <a:gd name="connsiteY0" fmla="*/ 0 h 38100"/>
                <a:gd name="connsiteX1" fmla="*/ 258413 w 258413"/>
                <a:gd name="connsiteY1" fmla="*/ 0 h 38100"/>
                <a:gd name="connsiteX2" fmla="*/ 258413 w 258413"/>
                <a:gd name="connsiteY2" fmla="*/ 38100 h 38100"/>
                <a:gd name="connsiteX3" fmla="*/ 0 w 258413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13" h="38100">
                  <a:moveTo>
                    <a:pt x="0" y="0"/>
                  </a:moveTo>
                  <a:lnTo>
                    <a:pt x="258413" y="0"/>
                  </a:lnTo>
                  <a:lnTo>
                    <a:pt x="2584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7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5AC344-A2A4-41B3-9F8E-B5A47EBD63EF}"/>
              </a:ext>
            </a:extLst>
          </p:cNvPr>
          <p:cNvSpPr/>
          <p:nvPr/>
        </p:nvSpPr>
        <p:spPr>
          <a:xfrm>
            <a:off x="0" y="809011"/>
            <a:ext cx="1356931" cy="95250"/>
          </a:xfrm>
          <a:custGeom>
            <a:avLst/>
            <a:gdLst>
              <a:gd name="connsiteX0" fmla="*/ 0 w 1356931"/>
              <a:gd name="connsiteY0" fmla="*/ 0 h 95250"/>
              <a:gd name="connsiteX1" fmla="*/ 1356932 w 1356931"/>
              <a:gd name="connsiteY1" fmla="*/ 0 h 95250"/>
              <a:gd name="connsiteX2" fmla="*/ 1356932 w 1356931"/>
              <a:gd name="connsiteY2" fmla="*/ 95250 h 95250"/>
              <a:gd name="connsiteX3" fmla="*/ 0 w 1356931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931" h="95250">
                <a:moveTo>
                  <a:pt x="0" y="0"/>
                </a:moveTo>
                <a:lnTo>
                  <a:pt x="1356932" y="0"/>
                </a:lnTo>
                <a:lnTo>
                  <a:pt x="1356932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F7C4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B5852-7E7A-4244-B268-D8E69D962F76}"/>
              </a:ext>
            </a:extLst>
          </p:cNvPr>
          <p:cNvSpPr txBox="1"/>
          <p:nvPr/>
        </p:nvSpPr>
        <p:spPr>
          <a:xfrm>
            <a:off x="170957" y="203168"/>
            <a:ext cx="1021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1A26"/>
                </a:solidFill>
                <a:latin typeface="Montserrat" panose="02000505000000020004" pitchFamily="2" charset="0"/>
              </a:rPr>
              <a:t>Steep Learning Curve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D6FBC-B06D-0B34-03EA-4D4FE3857FF0}"/>
              </a:ext>
            </a:extLst>
          </p:cNvPr>
          <p:cNvSpPr txBox="1"/>
          <p:nvPr/>
        </p:nvSpPr>
        <p:spPr>
          <a:xfrm>
            <a:off x="1356931" y="1519363"/>
            <a:ext cx="9349169" cy="40273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50000"/>
              </a:lnSpc>
              <a:buBlip>
                <a:blip r:embed="rId4"/>
              </a:buBlip>
            </a:pPr>
            <a:r>
              <a:rPr lang="en-US" dirty="0"/>
              <a:t>Many agencies are waiting for more guidance from FHWA</a:t>
            </a:r>
          </a:p>
          <a:p>
            <a:pPr marL="800100" lvl="1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/>
              <a:t>Hesitant to start data collection in fear of misinterpretation</a:t>
            </a:r>
          </a:p>
          <a:p>
            <a:pPr marL="342900" indent="-342900">
              <a:lnSpc>
                <a:spcPct val="250000"/>
              </a:lnSpc>
              <a:buBlip>
                <a:blip r:embed="rId4"/>
              </a:buBlip>
            </a:pPr>
            <a:r>
              <a:rPr lang="en-US" dirty="0"/>
              <a:t>SNBI training is still in its pilot phase</a:t>
            </a:r>
          </a:p>
          <a:p>
            <a:pPr marL="342900" indent="-342900">
              <a:lnSpc>
                <a:spcPct val="250000"/>
              </a:lnSpc>
              <a:buBlip>
                <a:blip r:embed="rId4"/>
              </a:buBlip>
            </a:pPr>
            <a:r>
              <a:rPr lang="en-US" dirty="0"/>
              <a:t>Complicated crosswalk logic from NBI to SNBI</a:t>
            </a:r>
          </a:p>
          <a:p>
            <a:pPr marL="342900" indent="-342900">
              <a:lnSpc>
                <a:spcPct val="250000"/>
              </a:lnSpc>
              <a:buBlip>
                <a:blip r:embed="rId4"/>
              </a:buBlip>
            </a:pPr>
            <a:r>
              <a:rPr lang="en-US" dirty="0"/>
              <a:t>Require rewrite of inspection manuals and extensive internal training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1502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 - Brand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1B26"/>
      </a:accent1>
      <a:accent2>
        <a:srgbClr val="007AC3"/>
      </a:accent2>
      <a:accent3>
        <a:srgbClr val="E9F7FF"/>
      </a:accent3>
      <a:accent4>
        <a:srgbClr val="6C7E93"/>
      </a:accent4>
      <a:accent5>
        <a:srgbClr val="F7C43A"/>
      </a:accent5>
      <a:accent6>
        <a:srgbClr val="FFFFFF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1333</Words>
  <Application>Microsoft Office PowerPoint</Application>
  <PresentationFormat>Widescreen</PresentationFormat>
  <Paragraphs>223</Paragraphs>
  <Slides>34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Montserrat</vt:lpstr>
      <vt:lpstr>Montserrat </vt:lpstr>
      <vt:lpstr>Montserrat Bold</vt:lpstr>
      <vt:lpstr>Montserrat Light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danish</dc:creator>
  <cp:lastModifiedBy>Kenny Tong</cp:lastModifiedBy>
  <cp:revision>28</cp:revision>
  <dcterms:created xsi:type="dcterms:W3CDTF">2022-02-16T12:43:45Z</dcterms:created>
  <dcterms:modified xsi:type="dcterms:W3CDTF">2023-05-10T13:58:07Z</dcterms:modified>
</cp:coreProperties>
</file>